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466_FE26A69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4C5_42C72C52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3827" r:id="rId2"/>
  </p:sldMasterIdLst>
  <p:notesMasterIdLst>
    <p:notesMasterId r:id="rId45"/>
  </p:notesMasterIdLst>
  <p:handoutMasterIdLst>
    <p:handoutMasterId r:id="rId46"/>
  </p:handoutMasterIdLst>
  <p:sldIdLst>
    <p:sldId id="1311" r:id="rId3"/>
    <p:sldId id="1316" r:id="rId4"/>
    <p:sldId id="1142" r:id="rId5"/>
    <p:sldId id="1318" r:id="rId6"/>
    <p:sldId id="1312" r:id="rId7"/>
    <p:sldId id="1314" r:id="rId8"/>
    <p:sldId id="1130" r:id="rId9"/>
    <p:sldId id="1174" r:id="rId10"/>
    <p:sldId id="1175" r:id="rId11"/>
    <p:sldId id="1125" r:id="rId12"/>
    <p:sldId id="1323" r:id="rId13"/>
    <p:sldId id="1324" r:id="rId14"/>
    <p:sldId id="1129" r:id="rId15"/>
    <p:sldId id="1290" r:id="rId16"/>
    <p:sldId id="1229" r:id="rId17"/>
    <p:sldId id="1362" r:id="rId18"/>
    <p:sldId id="1227" r:id="rId19"/>
    <p:sldId id="1126" r:id="rId20"/>
    <p:sldId id="1220" r:id="rId21"/>
    <p:sldId id="1221" r:id="rId22"/>
    <p:sldId id="1222" r:id="rId23"/>
    <p:sldId id="1325" r:id="rId24"/>
    <p:sldId id="1331" r:id="rId25"/>
    <p:sldId id="1333" r:id="rId26"/>
    <p:sldId id="1334" r:id="rId27"/>
    <p:sldId id="1348" r:id="rId28"/>
    <p:sldId id="1366" r:id="rId29"/>
    <p:sldId id="1345" r:id="rId30"/>
    <p:sldId id="1328" r:id="rId31"/>
    <p:sldId id="1329" r:id="rId32"/>
    <p:sldId id="1364" r:id="rId33"/>
    <p:sldId id="1352" r:id="rId34"/>
    <p:sldId id="1353" r:id="rId35"/>
    <p:sldId id="1367" r:id="rId36"/>
    <p:sldId id="1357" r:id="rId37"/>
    <p:sldId id="1356" r:id="rId38"/>
    <p:sldId id="1358" r:id="rId39"/>
    <p:sldId id="1326" r:id="rId40"/>
    <p:sldId id="1365" r:id="rId41"/>
    <p:sldId id="1327" r:id="rId42"/>
    <p:sldId id="1359" r:id="rId43"/>
    <p:sldId id="1360" r:id="rId4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2FA1CE-1DD2-994F-4A69-FB3E496C5DE4}" name="Jionghao Lin" initials="JL" userId="S::jionghal@andrew.cmu.edu::ce97b8ea-46a4-4334-a6c4-d93105a882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8C96"/>
    <a:srgbClr val="FAFAFA"/>
    <a:srgbClr val="F5F5F5"/>
    <a:srgbClr val="FAF7ED"/>
    <a:srgbClr val="F54B4B"/>
    <a:srgbClr val="FFED9C"/>
    <a:srgbClr val="05555A"/>
    <a:srgbClr val="003C46"/>
    <a:srgbClr val="5F504B"/>
    <a:srgbClr val="282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9"/>
    <p:restoredTop sz="94242"/>
  </p:normalViewPr>
  <p:slideViewPr>
    <p:cSldViewPr>
      <p:cViewPr varScale="1">
        <p:scale>
          <a:sx n="155" d="100"/>
          <a:sy n="155" d="100"/>
        </p:scale>
        <p:origin x="54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4112" y="48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8/10/relationships/authors" Target="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modernComment_466_FE26A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B1A9A6-4F01-A24C-96BB-700DC3916D69}" authorId="{932FA1CE-1DD2-994F-4A69-FB3E496C5DE4}" status="resolved" created="2024-05-04T03:10:26.917" complete="100000">
    <pc:sldMkLst xmlns:pc="http://schemas.microsoft.com/office/powerpoint/2013/main/command">
      <pc:docMk/>
      <pc:sldMk cId="266496617" sldId="1126"/>
    </pc:sldMkLst>
    <p188:txBody>
      <a:bodyPr/>
      <a:lstStyle/>
      <a:p>
        <a:r>
          <a:rPr lang="en-US"/>
          <a:t>Check point
</a:t>
        </a:r>
      </a:p>
    </p188:txBody>
  </p188:cm>
</p188:cmLst>
</file>

<file path=ppt/comments/modernComment_4C5_42C72C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8CF1F8-86F8-B348-937A-7EDF71FB61E3}" authorId="{932FA1CE-1DD2-994F-4A69-FB3E496C5DE4}" status="resolved" created="2024-05-04T03:10:26.917">
    <pc:sldMkLst xmlns:pc="http://schemas.microsoft.com/office/powerpoint/2013/main/command">
      <pc:docMk/>
      <pc:sldMk cId="266496617" sldId="1126"/>
    </pc:sldMkLst>
    <p188:txBody>
      <a:bodyPr/>
      <a:lstStyle/>
      <a:p>
        <a:r>
          <a:rPr lang="en-US"/>
          <a:t>Check point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7/2/24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7538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45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9145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567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9495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5900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1187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5361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134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905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30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0344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5616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0846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2945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4969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927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020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0944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2130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2058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581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4280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6e667ca9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2566e667c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0686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2793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20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32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3728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3898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5807-D3CE-C859-1A4D-A96FC7BFD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E157-7629-4D20-9827-E40A7F309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98D43-7299-72EB-D315-B77051C9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E1FC-5EEB-D047-B9B9-6F55BD76587C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D03DF-40AC-6C7D-B02F-390C9336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B15FB-6AA7-3B54-4A91-0EF536E4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2300" y="54256"/>
            <a:ext cx="2057400" cy="274637"/>
          </a:xfrm>
        </p:spPr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D82C-5592-F91B-D21E-5AA3A521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81FF0-B87A-E2C9-E53E-AA357FF2E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BCEDB-5300-BE0C-7C6C-904204F9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EFDD-43DA-6046-89FB-B5348925B346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2AD19-06CF-8FD3-E2BD-8E3F5B6C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61FE0-5B2A-1F77-7BE4-966856EA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3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8321C-7A13-F18E-A7C5-9A891068B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8E92E-9570-18E8-1D5B-343A772D3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17E4-7790-17C9-5975-7761418D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E4FA-D2FF-9E44-A3EA-10B1ECA20632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1CB-46A8-9BC3-093A-E11CEE08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C7BDB-E0B8-FE47-BB53-5DC03438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">
  <p:cSld name="Full slide copy_textur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fd92cd080c_2_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9"/>
            <a:ext cx="950466" cy="27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fd92cd080c_2_13"/>
          <p:cNvSpPr/>
          <p:nvPr/>
        </p:nvSpPr>
        <p:spPr>
          <a:xfrm>
            <a:off x="164307" y="64294"/>
            <a:ext cx="2078831" cy="871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fd92cd080c_2_13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94" cy="34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g1fd92cd080c_2_13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20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g1fd92cd080c_2_13"/>
          <p:cNvSpPr txBox="1">
            <a:spLocks noGrp="1"/>
          </p:cNvSpPr>
          <p:nvPr>
            <p:ph type="body" idx="3"/>
          </p:nvPr>
        </p:nvSpPr>
        <p:spPr>
          <a:xfrm>
            <a:off x="229546" y="1297293"/>
            <a:ext cx="8107211" cy="30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g1fd92cd080c_2_13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8111598" cy="247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4" name="Google Shape;194;g1fd92cd080c_2_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8950" y="4780426"/>
            <a:ext cx="950466" cy="27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fd92cd080c_2_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3225" y="4723776"/>
            <a:ext cx="950466" cy="27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fd92cd080c_2_13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AU" smtClean="0"/>
              <a:pPr>
                <a:spcAft>
                  <a:spcPts val="0"/>
                </a:spcAft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753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5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1C9E-DEF3-10A7-97F5-DA67E849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F8C1A-F312-E73F-725D-A5A786A86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DD204-7C31-CED0-A820-9C586494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DF975DA1-F382-424C-85C8-1F3A7D70E0E1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49166-297B-AA47-05EA-B76945C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00B2B-3AB5-3600-8A64-DB1A8677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EB53-81A5-6B88-0417-8C8C5660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4CF6C-8D70-F905-0CBC-EA8E4680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72BD-9130-0D2D-A506-D517ABE1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842658A-6A10-1047-A69B-9182024B6BB6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4E531-C1D7-98E1-7C20-E01A7381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25A74-0E65-9964-A9EA-F047792D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7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F022-98C2-2EE2-DE75-6B06580D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F274-FB05-5129-8926-A66B27120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764E-E5A0-A187-CA03-4C94D33C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A975823-F403-184B-9297-A5EFB320789F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DDDAF-45B3-0274-FC98-DA665141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25D0-81F3-3ED4-EE7E-5C86ED73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06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676-6602-D907-3033-99E19246B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2FDE-651A-B036-F340-561937056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467C4-A6C6-0FF3-B7BB-9055E68D6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A8F15-F88C-D8C4-8F29-6FAAB657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B9189AF-F093-D447-8595-95928D1EBD74}" type="datetime1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1F40F-5E2C-091B-5F12-92E2FD64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219B4-5218-2D73-A46E-6A114CCF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6B96-E9F4-AD1A-53B7-2BB09751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FFF71-C502-B29B-B31B-CCC40321A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37670-42BC-49D2-3CD7-8AE19556B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D8D4-ED41-084D-0188-C4D02B2CA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5CA61-467A-D027-F501-E95E1916E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9D7CC9-5682-5B84-D68E-179AEBED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4870580-C8E0-8841-AB2B-94D64D6BEE5B}" type="datetime1">
              <a:rPr lang="en-US" smtClean="0"/>
              <a:t>7/2/24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D4D99-78ED-3F49-C51D-CFD075EF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03CAC-2FB5-C0B7-EA26-03AD841D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3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F88E-960B-40FF-28D4-533655F0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EFC41-4D3A-BD49-4635-4DED77A3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058CD4D-1E74-4842-9CB2-E874AC025A88}" type="datetime1">
              <a:rPr lang="en-US" smtClean="0"/>
              <a:t>7/2/24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04265-4E91-BE8F-8228-2BE21667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EA71A-16F3-76B9-8737-9C1BE756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9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23CB-A48A-A353-200C-523C4555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9FB62-CC10-9FDB-415A-A6953EBE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D0582-2C08-7F90-5C83-DD4F3C78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B682-E82F-3B4F-A0A7-98A768EC1CA3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F3626-83B0-F84F-D324-B2EA8BF1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2EC0B-81B9-E940-1288-A6DDEC26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59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187BF-B57E-1504-C37A-E5B71FC2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38560963-C256-AF4C-B313-CBBB8F36F9AA}" type="datetime1">
              <a:rPr lang="en-US" smtClean="0"/>
              <a:t>7/2/24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0FF0C-9FDB-827C-B459-4A8189EA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AFDF5-C5DC-B572-7436-F21E0E1D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67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2AC1-0D39-A7B5-3796-BD471944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88E1-7D05-45D8-337A-863C742E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C457E-166A-A8FE-BFDD-95A1E64AD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7E1F-B2A5-068A-091F-0D9749B7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32A8E78-D816-C246-883B-5FFF41891B5B}" type="datetime1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DABF3-1A13-12BD-870F-BAD07F00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7DD27-708D-166E-0A3F-DAFFEA62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2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B78F-917F-B3DE-F0FB-C3436C7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6CD55-4313-2877-F933-6F0A4C44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0035F-8B0E-AF4A-49E6-7B6308A2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CC8CF-EFC7-C331-B653-A47DED08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B01C6D6-FBC4-5D4E-A37D-C61CC46CD2B2}" type="datetime1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0347-2860-739D-C647-93C2B40D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80A6E-22A8-7A46-1C53-1B963A4A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1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9F1E-E9F4-B3BD-6600-A578E9F4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AD670-6CB5-60A2-FBC3-6CE048108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AADB0-C981-4CC3-819F-8C413F9B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4AD1B84-FD2A-A04F-A072-95DB1DA8AC1C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A13AF-8A66-D8AC-8F72-AFC24D75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56AC3-1487-F222-97EF-B4AF7806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5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B1438F-08C9-06F3-4CB0-F1BBA432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4BD26-90A3-101E-9156-C959FB31E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CCCD-7CD9-A030-F862-CCE9977A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95070F1-52D6-0444-A03F-BBFF890768E0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2CF8C-FA9D-3DC3-B513-92EE2A50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B894-CF50-8498-4B83-B2281168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50008FD-1AEC-AD47-B6F2-EFFF89EC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83D6-1859-CBCB-8EFD-DBA932C0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FF25-52D8-EA87-E323-531BC0F18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E7A9D-9E3A-9475-B782-50E51652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9D8F-5BB9-8D40-A620-5EB8BA4F9F93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8D84F-04C3-D19E-3F0F-B90DE8BB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815E6-0538-D6A8-6667-0129269C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2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7BBA-BF00-A1EC-3E3A-C3E98FE7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DE1DF-813C-2A19-9B47-B5707AA8B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92E38-ACAD-B398-77C2-8F7057902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9BE9C-9248-28AE-8D26-A7142EF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600D-B2B7-F647-95C5-CA0263CE7F28}" type="datetime1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244EE-4B38-EAFD-4CC1-22D3AAC6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06A3A-6AA9-4298-83A2-4AAE32E6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8788-9F33-99AD-C27D-67784D8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7F065-8A96-FD9A-6922-A8EF18D23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3B77B-363D-3BA1-97BB-0EDC67739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23D6F-2FDC-DFD6-E310-ABD607740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B5EB9-735F-5EB9-D737-4A902091A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1A6B7-4B98-B713-B3EE-A703684E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8667-F44F-4540-ACBF-89CCE8834A5E}" type="datetime1">
              <a:rPr lang="en-US" smtClean="0"/>
              <a:t>7/2/24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60AFF8-4154-8C40-777A-783D5777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2ADA7-284C-F29B-A29F-23A162A9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8848-E7B0-9A96-EEF1-23314F12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36B36-1E6E-A43C-2C5B-03365476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A128-7F31-004F-A732-228B06BAF596}" type="datetime1">
              <a:rPr lang="en-US" smtClean="0"/>
              <a:t>7/2/24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46AF9-EDC1-0E75-477C-4A26FCAE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DDE8B-C040-BF4D-8402-48A61D25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8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F5908-1E25-F628-FBBA-7C531134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341C6-20C0-A845-BD99-2E61AADE705E}" type="datetime1">
              <a:rPr lang="en-US" smtClean="0"/>
              <a:t>7/2/24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66E8E-042E-815C-0CA0-920BA30C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7F670-600D-4DA1-9462-038CAEF1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0B5B-204A-1B3C-DB44-5D6766C8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46C3-8A52-FCDF-E287-C79489CB4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6E4D5-EA53-C0A1-6DC7-51FE585D6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A6A44-B56C-3EDD-DFCF-662A46F8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DAAA-93C1-2448-9E86-C82E10862CB6}" type="datetime1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0E19-BF42-F0BC-96B7-8C9E160F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47BAF-7D4A-418B-53DE-3B84D242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4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D0ED-8526-FB53-D7CB-B1052D6F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D8024-0476-BFD0-B0E9-B962EE7CC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568EE-9A8B-5260-6770-6B5D71A05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53059-0E89-C148-CC89-A00F147F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DD80-F97D-D742-9B54-3DE1F28BA821}" type="datetime1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CEE56-0D39-FBF6-0E68-4E0EAF35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4E5CC-B451-A225-2D86-7160D1A2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4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67DC4-83DE-A7F4-AFB0-6C5CF8EB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2329A-2FA8-6C14-2266-32E76F9D5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EC731-E7A3-5579-00DD-43EB4BCCF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05952-FCBF-BA4C-B3F1-C95331ECC812}" type="datetime1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E436-8B74-5D82-93A5-1E15DB6C7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4B9F2-897F-7AEC-BBD7-F9DA83BC0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3571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E75708-C308-8941-9086-C5D8145046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8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cture 6">
            <a:extLst>
              <a:ext uri="{FF2B5EF4-FFF2-40B4-BE49-F238E27FC236}">
                <a16:creationId xmlns:a16="http://schemas.microsoft.com/office/drawing/2014/main" id="{85F2DD9A-1B4F-B27D-080A-4CB693016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59212"/>
          <a:stretch/>
        </p:blipFill>
        <p:spPr>
          <a:xfrm>
            <a:off x="0" y="0"/>
            <a:ext cx="372962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1D63F-7058-1A8C-9693-506AD4500AC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953408" y="1917166"/>
            <a:ext cx="1558577" cy="989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77FDE-2FB1-CED2-2F0C-0B4373BE8A98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7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66_FE26A6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C5_42C72C5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82AC627-3C74-F257-01E9-4188094360E4}"/>
              </a:ext>
            </a:extLst>
          </p:cNvPr>
          <p:cNvSpPr txBox="1"/>
          <p:nvPr/>
        </p:nvSpPr>
        <p:spPr>
          <a:xfrm>
            <a:off x="419100" y="2571750"/>
            <a:ext cx="8001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			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Presenter: Jionghao Lin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Eason Chen</a:t>
            </a:r>
            <a:endParaRPr lang="en-US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Zifei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Han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Nunito" pitchFamily="2" charset="77"/>
              </a:rPr>
              <a:t>Ashish Gurung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0000"/>
                </a:solidFill>
                <a:effectLst/>
                <a:latin typeface="Nunito" pitchFamily="2" charset="77"/>
              </a:rPr>
              <a:t>Danielle R. Thomas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Nunito" pitchFamily="2" charset="77"/>
              </a:rPr>
              <a:t>Wei Tan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Nunito" pitchFamily="2" charset="77"/>
              </a:rPr>
              <a:t>Ngoc Dang Nguyen</a:t>
            </a:r>
            <a:endParaRPr lang="en-US" sz="1600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Kenneth R. Koedinger</a:t>
            </a:r>
            <a:endParaRPr lang="en-US" sz="1600" b="0" dirty="0">
              <a:effectLst/>
            </a:endParaRP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A521D-F36F-649E-2DAD-6F0A127E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</a:t>
            </a:fld>
            <a:endParaRPr lang="en-US" dirty="0"/>
          </a:p>
        </p:txBody>
      </p:sp>
      <p:pic>
        <p:nvPicPr>
          <p:cNvPr id="3" name="Picture 2" descr="Google Shape;56;g142c94b88c4_1_306">
            <a:extLst>
              <a:ext uri="{FF2B5EF4-FFF2-40B4-BE49-F238E27FC236}">
                <a16:creationId xmlns:a16="http://schemas.microsoft.com/office/drawing/2014/main" id="{A203A3A2-99F5-98AF-E255-8E6D23488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88"/>
            <a:ext cx="91440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4E16D6-5300-AA71-D64F-CE896FA97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30855"/>
            <a:ext cx="1734311" cy="6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Shape;57;g142c94b88c4_1_306">
            <a:extLst>
              <a:ext uri="{FF2B5EF4-FFF2-40B4-BE49-F238E27FC236}">
                <a16:creationId xmlns:a16="http://schemas.microsoft.com/office/drawing/2014/main" id="{2232B010-9164-1A9F-C4F6-F816EE6D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875" y="4243680"/>
            <a:ext cx="1062036" cy="69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86A75-F751-88CD-B057-6F9D6C37D380}"/>
              </a:ext>
            </a:extLst>
          </p:cNvPr>
          <p:cNvSpPr txBox="1"/>
          <p:nvPr/>
        </p:nvSpPr>
        <p:spPr>
          <a:xfrm>
            <a:off x="419100" y="773808"/>
            <a:ext cx="8305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Improve? Using GPT to Highlight the Desired and Undesired Parts of Open-ended Responses</a:t>
            </a:r>
          </a:p>
        </p:txBody>
      </p:sp>
    </p:spTree>
    <p:extLst>
      <p:ext uri="{BB962C8B-B14F-4D97-AF65-F5344CB8AC3E}">
        <p14:creationId xmlns:p14="http://schemas.microsoft.com/office/powerpoint/2010/main" val="96852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5C5D5-0B95-E8B9-64DD-E45C0DFAFC25}"/>
              </a:ext>
            </a:extLst>
          </p:cNvPr>
          <p:cNvSpPr txBox="1"/>
          <p:nvPr/>
        </p:nvSpPr>
        <p:spPr>
          <a:xfrm>
            <a:off x="914400" y="1971585"/>
            <a:ext cx="807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can we use generative AI to provide feedback to tutor trainees?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9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240225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eaLnBrk="1" hangingPunct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990"/>
            </a:pPr>
            <a:r>
              <a:rPr lang="en" sz="3150" b="1" dirty="0">
                <a:solidFill>
                  <a:srgbClr val="171717"/>
                </a:solidFill>
                <a:latin typeface="Arial"/>
                <a:cs typeface="Arial"/>
                <a:sym typeface="Arial"/>
              </a:rPr>
              <a:t>Research Questions</a:t>
            </a:r>
            <a:endParaRPr sz="3150" b="1" dirty="0">
              <a:solidFill>
                <a:srgbClr val="171717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240225" y="1555800"/>
            <a:ext cx="83010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RQ1: </a:t>
            </a:r>
            <a:r>
              <a:rPr lang="en-US" sz="1800" b="0" i="0" u="none" cap="none" dirty="0">
                <a:latin typeface="Arial"/>
                <a:ea typeface="Arial"/>
                <a:cs typeface="Arial"/>
                <a:sym typeface="Arial"/>
              </a:rPr>
              <a:t>To what extent can we prompt the GPT models to enhance the prediction accuracy of providing explanatory feedback?</a:t>
            </a:r>
            <a:endParaRPr lang="en-US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i="0" u="non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RQ2: </a:t>
            </a:r>
            <a:r>
              <a:rPr lang="en-US" sz="1800" b="0" i="0" u="none" cap="none" dirty="0">
                <a:latin typeface="Arial"/>
                <a:ea typeface="Arial"/>
                <a:cs typeface="Arial"/>
                <a:sym typeface="Arial"/>
              </a:rPr>
              <a:t>To what extent can the fine-tuned GPT models enhance the prediction accuracy of providing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strike="sngStrik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01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240225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eaLnBrk="1" hangingPunct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990"/>
            </a:pPr>
            <a:r>
              <a:rPr lang="en" sz="3150" b="1" dirty="0">
                <a:solidFill>
                  <a:srgbClr val="171717"/>
                </a:solidFill>
                <a:latin typeface="Arial"/>
                <a:cs typeface="Arial"/>
                <a:sym typeface="Arial"/>
              </a:rPr>
              <a:t>Research Questions</a:t>
            </a:r>
            <a:endParaRPr sz="3150" b="1" dirty="0">
              <a:solidFill>
                <a:srgbClr val="171717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240225" y="1555800"/>
            <a:ext cx="83010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RQ1: </a:t>
            </a:r>
            <a:r>
              <a:rPr lang="en-US" sz="1800" b="0" i="0" u="none" cap="none" dirty="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To what extent can we prompt the GPT models to enhance the prediction accuracy of providing explanatory feedback?</a:t>
            </a:r>
            <a:endParaRPr lang="en" sz="1800" b="1" i="0" u="none" cap="none" dirty="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prompting GPT provide accurate explanatory feedback?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RQ2: </a:t>
            </a:r>
            <a:r>
              <a:rPr lang="en-US" sz="1800" dirty="0">
                <a:solidFill>
                  <a:srgbClr val="FAFAFA"/>
                </a:solidFill>
                <a:latin typeface="Arial"/>
                <a:cs typeface="Arial"/>
                <a:sym typeface="Arial"/>
              </a:rPr>
              <a:t>To what extent can the fine-tuned GPT models enhance the prediction accuracy of providing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fine-tuning improve the accuracy?</a:t>
            </a:r>
            <a:endParaRPr lang="en-US" sz="1800" strike="sngStrike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06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70D5D-6A11-9B9E-92DF-7151AC429788}"/>
              </a:ext>
            </a:extLst>
          </p:cNvPr>
          <p:cNvSpPr txBox="1"/>
          <p:nvPr/>
        </p:nvSpPr>
        <p:spPr>
          <a:xfrm>
            <a:off x="408904" y="1483155"/>
            <a:ext cx="8647697" cy="274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novice tutors (adult learners/trainees) to give effective praise for middle school students.</a:t>
            </a:r>
          </a:p>
          <a:p>
            <a:pPr>
              <a:lnSpc>
                <a:spcPct val="150000"/>
              </a:lnSpc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>
              <a:lnSpc>
                <a:spcPct val="150000"/>
              </a:lnSpc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Praise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perceived as sincere and truthful.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</a:t>
            </a: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what the student did well, not generic (e.g., </a:t>
            </a:r>
            <a:r>
              <a:rPr lang="en-US" sz="14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“great job” </a:t>
            </a: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 on the student learning process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D889B7A-C15B-88B6-C85F-2BA44157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5" y="1958662"/>
            <a:ext cx="186657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753AA-9241-081E-B984-DA8C82441B95}"/>
              </a:ext>
            </a:extLst>
          </p:cNvPr>
          <p:cNvSpPr txBox="1"/>
          <p:nvPr/>
        </p:nvSpPr>
        <p:spPr>
          <a:xfrm>
            <a:off x="495595" y="4738449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6F2FD1-941E-5790-64C9-209C8F4FD6F3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864769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r>
              <a:rPr lang="en-US" sz="3150" dirty="0">
                <a:solidFill>
                  <a:srgbClr val="171717"/>
                </a:solidFill>
                <a:latin typeface="Arial"/>
                <a:cs typeface="Arial"/>
                <a:sym typeface="Roboto Slab"/>
              </a:rPr>
              <a:t>Focus: Giving Effective Praise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-US" sz="3200" b="1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347582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14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DE8AD0-C8C7-DFAD-33CF-C7034D995F1F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solidFill>
                  <a:srgbClr val="171717"/>
                </a:solidFill>
                <a:latin typeface="Arial"/>
                <a:cs typeface="Arial"/>
              </a:rPr>
              <a:t>Praise Types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66F9A4E-513F-59FE-D433-AF022BC1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90" y="1509072"/>
            <a:ext cx="2041664" cy="19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B3F9E6-0BA8-2ED3-06C3-9D275FA5EF63}"/>
              </a:ext>
            </a:extLst>
          </p:cNvPr>
          <p:cNvSpPr txBox="1"/>
          <p:nvPr/>
        </p:nvSpPr>
        <p:spPr>
          <a:xfrm>
            <a:off x="441083" y="1428604"/>
            <a:ext cx="59300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4A512-1FAB-CB92-6042-9C9E18ACA27F}"/>
              </a:ext>
            </a:extLst>
          </p:cNvPr>
          <p:cNvSpPr txBox="1"/>
          <p:nvPr/>
        </p:nvSpPr>
        <p:spPr>
          <a:xfrm>
            <a:off x="642033" y="1730888"/>
            <a:ext cx="61925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Effort-based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the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process 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“I like how you worked hard to…”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 </a:t>
            </a: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Outcome-based praise: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focus on student's achievements, such as getting a problem correct, and is often, but not always,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associated with unproductive praise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“Great job!”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0F95666-4DEC-3A24-F7D6-D625BE7A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15928" r="76880" b="56283"/>
          <a:stretch/>
        </p:blipFill>
        <p:spPr bwMode="auto">
          <a:xfrm>
            <a:off x="147746" y="1733550"/>
            <a:ext cx="498083" cy="4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F8215BA-E64D-A8D5-BC61-489EDF58A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14831" r="41006" b="56283"/>
          <a:stretch/>
        </p:blipFill>
        <p:spPr bwMode="auto">
          <a:xfrm>
            <a:off x="170177" y="2455347"/>
            <a:ext cx="495595" cy="50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0474B-5CAC-CAC8-EF52-9F4700CEA011}"/>
              </a:ext>
            </a:extLst>
          </p:cNvPr>
          <p:cNvSpPr txBox="1"/>
          <p:nvPr/>
        </p:nvSpPr>
        <p:spPr>
          <a:xfrm>
            <a:off x="495595" y="4738449"/>
            <a:ext cx="8474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457200"/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Thomas, D., Yang, X., Gupta, S., Adeniran, A., Mclaughlin, E., &amp; Koedinger, K. (2023, March). When the tutor becomes the student: Design and evaluation of efficient scenario-based lessons for tutors.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LAK23: 13th International Learning Analytics and Knowledge Conference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250-261).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1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“Good effort working through this, let’s move to the next problem.”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for the trainee tutor: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Saying 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“Good effort working through this”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nice example of effort-based praise, which praises students for their effort.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8A7994-9F9E-F3DC-F4A3-C33F49D870E7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216687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Good effort working through this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let’s move to the next problem.”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for the trainee tutor: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Saying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Good effort working through this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nice example of effort-based praise, which praises students for their effort.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8A7994-9F9E-F3DC-F4A3-C33F49D870E7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17275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8901-D67A-FDE7-0E91-E726F3868E01}"/>
              </a:ext>
            </a:extLst>
          </p:cNvPr>
          <p:cNvSpPr txBox="1"/>
          <p:nvPr/>
        </p:nvSpPr>
        <p:spPr>
          <a:xfrm>
            <a:off x="595350" y="2172458"/>
            <a:ext cx="8115005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tutor: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Well done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Kevin</a:t>
            </a:r>
            <a:r>
              <a:rPr lang="en-US" sz="16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 Let’s work on the next one”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for the trainee tutor: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5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Saying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Well done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praising students for the outcome. You should focus on praising the students for their effort and process towards learning. Do you want to try responding again?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56E9A-F6FC-6ED2-2428-3549EB078211}"/>
              </a:ext>
            </a:extLst>
          </p:cNvPr>
          <p:cNvSpPr txBox="1"/>
          <p:nvPr/>
        </p:nvSpPr>
        <p:spPr>
          <a:xfrm>
            <a:off x="1458310" y="1572293"/>
            <a:ext cx="647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Effort-based praise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Outcome-based praise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AEA47-3F2D-DBEA-7663-BE210C5F9105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</p:spTree>
    <p:extLst>
      <p:ext uri="{BB962C8B-B14F-4D97-AF65-F5344CB8AC3E}">
        <p14:creationId xmlns:p14="http://schemas.microsoft.com/office/powerpoint/2010/main" val="3602102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18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7A981EA-50FE-F0F9-1C43-E3408D38A1ED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F618F-ED4B-1308-73E3-CE12B251219B}"/>
              </a:ext>
            </a:extLst>
          </p:cNvPr>
          <p:cNvSpPr/>
          <p:nvPr/>
        </p:nvSpPr>
        <p:spPr>
          <a:xfrm>
            <a:off x="421487" y="1396732"/>
            <a:ext cx="2212349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 responses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129)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39DF3-9DDD-5348-7E85-A6D110536E6B}"/>
              </a:ext>
            </a:extLst>
          </p:cNvPr>
          <p:cNvSpPr txBox="1"/>
          <p:nvPr/>
        </p:nvSpPr>
        <p:spPr>
          <a:xfrm>
            <a:off x="419974" y="4483562"/>
            <a:ext cx="816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7472" indent="-457200">
              <a:spcAft>
                <a:spcPts val="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>
              <a:spcAft>
                <a:spcPts val="60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</a:rPr>
              <a:t>Aleven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, V., Popescu, O., &amp; Koedinger, K. R. (2001). Towards tutorial dialog to support self-explanation: Adding natural language understanding to a cognitive tutor. In </a:t>
            </a:r>
            <a:r>
              <a:rPr lang="en-US" sz="900" b="0" i="1" dirty="0">
                <a:solidFill>
                  <a:srgbClr val="222222"/>
                </a:solidFill>
                <a:effectLst/>
              </a:rPr>
              <a:t>Proceedings of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 (pp. 246-255).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F313A-EBD4-E439-D6FD-E15FC297973A}"/>
              </a:ext>
            </a:extLst>
          </p:cNvPr>
          <p:cNvSpPr txBox="1"/>
          <p:nvPr/>
        </p:nvSpPr>
        <p:spPr>
          <a:xfrm>
            <a:off x="421487" y="4229224"/>
            <a:ext cx="4572000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source: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Foundation, USA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10D03-737E-2FAF-0C55-0509C475210C}"/>
              </a:ext>
            </a:extLst>
          </p:cNvPr>
          <p:cNvSpPr txBox="1"/>
          <p:nvPr/>
        </p:nvSpPr>
        <p:spPr>
          <a:xfrm>
            <a:off x="-609600" y="693405"/>
            <a:ext cx="7924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</a:t>
            </a: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- </a:t>
            </a:r>
            <a:r>
              <a:rPr lang="en-US" sz="15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RQ1: </a:t>
            </a:r>
            <a:r>
              <a:rPr lang="en-US" sz="15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GPT provide accurate explanatory feedback?</a:t>
            </a:r>
            <a:endParaRPr lang="en-US" sz="1500" b="0" i="0" u="none" strike="noStrike" cap="none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- </a:t>
            </a:r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RQ2: </a:t>
            </a:r>
            <a:r>
              <a:rPr lang="en-US" sz="15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fine-tuning improve the accuracy?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64966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F618F-ED4B-1308-73E3-CE12B251219B}"/>
              </a:ext>
            </a:extLst>
          </p:cNvPr>
          <p:cNvSpPr/>
          <p:nvPr/>
        </p:nvSpPr>
        <p:spPr>
          <a:xfrm>
            <a:off x="421487" y="1396732"/>
            <a:ext cx="2212349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 responses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129)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51D2CD9-A9F8-EC84-BE6C-72F48D83C867}"/>
              </a:ext>
            </a:extLst>
          </p:cNvPr>
          <p:cNvSpPr/>
          <p:nvPr/>
        </p:nvSpPr>
        <p:spPr>
          <a:xfrm>
            <a:off x="2728596" y="1712980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92BE-E123-717A-E25C-CEB022236CDE}"/>
              </a:ext>
            </a:extLst>
          </p:cNvPr>
          <p:cNvSpPr/>
          <p:nvPr/>
        </p:nvSpPr>
        <p:spPr>
          <a:xfrm>
            <a:off x="3509304" y="1397054"/>
            <a:ext cx="1781306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labeling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BAE3A-2F4F-21B6-CA80-0D8082D3D9CF}"/>
              </a:ext>
            </a:extLst>
          </p:cNvPr>
          <p:cNvSpPr txBox="1"/>
          <p:nvPr/>
        </p:nvSpPr>
        <p:spPr>
          <a:xfrm>
            <a:off x="419974" y="4483562"/>
            <a:ext cx="816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7472" indent="-457200">
              <a:spcAft>
                <a:spcPts val="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>
              <a:spcAft>
                <a:spcPts val="60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</a:rPr>
              <a:t>Aleven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, V., Popescu, O., &amp; Koedinger, K. R. (2001). Towards tutorial dialog to support self-explanation: Adding natural language understanding to a cognitive tutor. In </a:t>
            </a:r>
            <a:r>
              <a:rPr lang="en-US" sz="900" b="0" i="1" dirty="0">
                <a:solidFill>
                  <a:srgbClr val="222222"/>
                </a:solidFill>
                <a:effectLst/>
              </a:rPr>
              <a:t>Proceedings of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 (pp. 246-255).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350EC-B009-B871-E550-D2773A74CD4F}"/>
              </a:ext>
            </a:extLst>
          </p:cNvPr>
          <p:cNvSpPr txBox="1"/>
          <p:nvPr/>
        </p:nvSpPr>
        <p:spPr>
          <a:xfrm>
            <a:off x="421487" y="4229224"/>
            <a:ext cx="4572000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source: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Foundation, USA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A9111C-F9DC-EE56-F77B-14DE00A2FAD2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A2A21F-174B-C1AD-DC27-6E6512F8816E}"/>
              </a:ext>
            </a:extLst>
          </p:cNvPr>
          <p:cNvSpPr txBox="1"/>
          <p:nvPr/>
        </p:nvSpPr>
        <p:spPr>
          <a:xfrm>
            <a:off x="-609600" y="693405"/>
            <a:ext cx="7924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- </a:t>
            </a:r>
            <a:r>
              <a:rPr lang="en-US" sz="15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RQ1: </a:t>
            </a:r>
            <a:r>
              <a:rPr lang="en-US" sz="15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GPT provide accurate explanatory feedback?</a:t>
            </a:r>
            <a:endParaRPr lang="en-US" sz="1500" b="0" i="0" u="none" strike="noStrike" cap="none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- </a:t>
            </a:r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RQ2: </a:t>
            </a:r>
            <a:r>
              <a:rPr lang="en-US" sz="15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fine-tuning improve the accuracy?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9629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A521D-F36F-649E-2DAD-6F0A127E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4451FE51-1E47-8369-195E-75EE80D72410}"/>
              </a:ext>
            </a:extLst>
          </p:cNvPr>
          <p:cNvSpPr txBox="1"/>
          <p:nvPr/>
        </p:nvSpPr>
        <p:spPr>
          <a:xfrm>
            <a:off x="214200" y="211063"/>
            <a:ext cx="7824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Research Questions (</a:t>
            </a:r>
            <a:r>
              <a:rPr lang="en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</a:t>
            </a:r>
            <a:r>
              <a:rPr lang="en" b="1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):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" b="1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</a:t>
            </a:r>
            <a:r>
              <a:rPr lang="en-US" sz="1800" b="1" i="0" u="none" strike="noStrike" cap="none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RQ1: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GPT provide accurate explanatory feedback?</a:t>
            </a:r>
            <a:endParaRPr lang="en-US" sz="1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</a:t>
            </a:r>
            <a:r>
              <a:rPr lang="en-US" sz="18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RQ2: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fine-tuning improve the accuracy?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E12B8-2C9B-77EB-6866-5351F84A8CDD}"/>
              </a:ext>
            </a:extLst>
          </p:cNvPr>
          <p:cNvSpPr txBox="1"/>
          <p:nvPr/>
        </p:nvSpPr>
        <p:spPr>
          <a:xfrm>
            <a:off x="1004316" y="3988540"/>
            <a:ext cx="7010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of a tutor receiving explanatory feedback within the lesson on giving effective praise</a:t>
            </a:r>
          </a:p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FDDF78D-EF92-62A8-40E0-120D4E5A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038350"/>
            <a:ext cx="508104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89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F618F-ED4B-1308-73E3-CE12B251219B}"/>
              </a:ext>
            </a:extLst>
          </p:cNvPr>
          <p:cNvSpPr/>
          <p:nvPr/>
        </p:nvSpPr>
        <p:spPr>
          <a:xfrm>
            <a:off x="421487" y="1396732"/>
            <a:ext cx="2212349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 responses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129)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51D2CD9-A9F8-EC84-BE6C-72F48D83C867}"/>
              </a:ext>
            </a:extLst>
          </p:cNvPr>
          <p:cNvSpPr/>
          <p:nvPr/>
        </p:nvSpPr>
        <p:spPr>
          <a:xfrm>
            <a:off x="2728596" y="1712980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36BED-0C93-057D-0A07-C5F43505E1CD}"/>
              </a:ext>
            </a:extLst>
          </p:cNvPr>
          <p:cNvSpPr/>
          <p:nvPr/>
        </p:nvSpPr>
        <p:spPr>
          <a:xfrm>
            <a:off x="3647777" y="3002056"/>
            <a:ext cx="1509771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GPT-3.5 &amp; 4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92BE-E123-717A-E25C-CEB022236CDE}"/>
              </a:ext>
            </a:extLst>
          </p:cNvPr>
          <p:cNvSpPr/>
          <p:nvPr/>
        </p:nvSpPr>
        <p:spPr>
          <a:xfrm>
            <a:off x="3509304" y="1397054"/>
            <a:ext cx="1781306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labeling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75DDE0-010B-5F56-DF7B-22100EB94C6C}"/>
              </a:ext>
            </a:extLst>
          </p:cNvPr>
          <p:cNvSpPr txBox="1"/>
          <p:nvPr/>
        </p:nvSpPr>
        <p:spPr>
          <a:xfrm>
            <a:off x="2801435" y="2358192"/>
            <a:ext cx="153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Prompting (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RQ1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&amp; 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Fine-tune (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RQ2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73B292B-726B-FA35-AF4C-8D84CBED3991}"/>
              </a:ext>
            </a:extLst>
          </p:cNvPr>
          <p:cNvSpPr/>
          <p:nvPr/>
        </p:nvSpPr>
        <p:spPr>
          <a:xfrm rot="5400000">
            <a:off x="4095431" y="2528423"/>
            <a:ext cx="546729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40A0A-A64F-F7CB-CF7A-353DC3B96813}"/>
              </a:ext>
            </a:extLst>
          </p:cNvPr>
          <p:cNvSpPr txBox="1"/>
          <p:nvPr/>
        </p:nvSpPr>
        <p:spPr>
          <a:xfrm>
            <a:off x="419974" y="4483562"/>
            <a:ext cx="816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7472" indent="-457200">
              <a:spcAft>
                <a:spcPts val="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>
              <a:spcAft>
                <a:spcPts val="60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</a:rPr>
              <a:t>Aleven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, V., Popescu, O., &amp; Koedinger, K. R. (2001). Towards tutorial dialog to support self-explanation: Adding natural language understanding to a cognitive tutor. In </a:t>
            </a:r>
            <a:r>
              <a:rPr lang="en-US" sz="900" b="0" i="1" dirty="0">
                <a:solidFill>
                  <a:srgbClr val="222222"/>
                </a:solidFill>
                <a:effectLst/>
              </a:rPr>
              <a:t>Proceedings of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 (pp. 246-255).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D6D7A-3F21-7FF1-5B66-0E78FE2A0F70}"/>
              </a:ext>
            </a:extLst>
          </p:cNvPr>
          <p:cNvSpPr txBox="1"/>
          <p:nvPr/>
        </p:nvSpPr>
        <p:spPr>
          <a:xfrm>
            <a:off x="421487" y="4229224"/>
            <a:ext cx="4572000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source: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Foundation, USA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C5201B-CE98-47B2-E473-8E552536F130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5A19F-ECF6-81E2-7EFE-E87DA17A4BA5}"/>
              </a:ext>
            </a:extLst>
          </p:cNvPr>
          <p:cNvSpPr txBox="1"/>
          <p:nvPr/>
        </p:nvSpPr>
        <p:spPr>
          <a:xfrm>
            <a:off x="-609600" y="693405"/>
            <a:ext cx="7924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- </a:t>
            </a:r>
            <a:r>
              <a:rPr lang="en-US" sz="1500" b="1" i="0" u="none" strike="noStrike" cap="none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RQ1: 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GPT provide accurate explanatory feedback?</a:t>
            </a:r>
            <a:endParaRPr lang="en-US" sz="15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- </a:t>
            </a:r>
            <a:r>
              <a:rPr lang="en-US" sz="15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RQ2: 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fine-tuning improve the accuracy?</a:t>
            </a: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203492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F618F-ED4B-1308-73E3-CE12B251219B}"/>
              </a:ext>
            </a:extLst>
          </p:cNvPr>
          <p:cNvSpPr/>
          <p:nvPr/>
        </p:nvSpPr>
        <p:spPr>
          <a:xfrm>
            <a:off x="421487" y="1396732"/>
            <a:ext cx="2212349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 tutor responses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 = 129)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51D2CD9-A9F8-EC84-BE6C-72F48D83C867}"/>
              </a:ext>
            </a:extLst>
          </p:cNvPr>
          <p:cNvSpPr/>
          <p:nvPr/>
        </p:nvSpPr>
        <p:spPr>
          <a:xfrm>
            <a:off x="2728596" y="1712980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36BED-0C93-057D-0A07-C5F43505E1CD}"/>
              </a:ext>
            </a:extLst>
          </p:cNvPr>
          <p:cNvSpPr/>
          <p:nvPr/>
        </p:nvSpPr>
        <p:spPr>
          <a:xfrm>
            <a:off x="3647777" y="3002056"/>
            <a:ext cx="1509771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GPT-3.5 &amp; 4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292BE-E123-717A-E25C-CEB022236CDE}"/>
              </a:ext>
            </a:extLst>
          </p:cNvPr>
          <p:cNvSpPr/>
          <p:nvPr/>
        </p:nvSpPr>
        <p:spPr>
          <a:xfrm>
            <a:off x="3509304" y="1397054"/>
            <a:ext cx="1781306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labeling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73B292B-726B-FA35-AF4C-8D84CBED3991}"/>
              </a:ext>
            </a:extLst>
          </p:cNvPr>
          <p:cNvSpPr/>
          <p:nvPr/>
        </p:nvSpPr>
        <p:spPr>
          <a:xfrm rot="5400000">
            <a:off x="4095431" y="2528423"/>
            <a:ext cx="546729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5C42ED7-1686-D5CB-EF81-CFB0DCBE5D84}"/>
              </a:ext>
            </a:extLst>
          </p:cNvPr>
          <p:cNvSpPr/>
          <p:nvPr/>
        </p:nvSpPr>
        <p:spPr>
          <a:xfrm>
            <a:off x="5290610" y="3319686"/>
            <a:ext cx="702882" cy="20626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981C77-006E-02DD-10DA-4CB70F26D918}"/>
              </a:ext>
            </a:extLst>
          </p:cNvPr>
          <p:cNvSpPr/>
          <p:nvPr/>
        </p:nvSpPr>
        <p:spPr>
          <a:xfrm>
            <a:off x="6126553" y="3002055"/>
            <a:ext cx="2213113" cy="8415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Templated explanatory 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6ED8D-C075-1A77-ADBA-BEC55ABA0A5A}"/>
              </a:ext>
            </a:extLst>
          </p:cNvPr>
          <p:cNvSpPr txBox="1"/>
          <p:nvPr/>
        </p:nvSpPr>
        <p:spPr>
          <a:xfrm>
            <a:off x="419974" y="4483562"/>
            <a:ext cx="816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347472" indent="-457200">
              <a:spcAft>
                <a:spcPts val="0"/>
              </a:spcAft>
            </a:pPr>
            <a:r>
              <a:rPr lang="en-US" sz="900" b="1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J</a:t>
            </a:r>
            <a:r>
              <a:rPr lang="en-US" sz="9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E., Han, F., Gurung, A., Thomas, D. R., Tan, W., Ngoc, D. N., &amp; Koedinger, K. R. (2024). How Can I Improve? Using GPT to Highlight the Desired and Undesired Parts of Open-ended Responses. 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17th International Conference on Educational Data Mining </a:t>
            </a:r>
            <a:endParaRPr lang="en-US" sz="9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indent="-457200">
              <a:spcAft>
                <a:spcPts val="600"/>
              </a:spcAft>
            </a:pPr>
            <a:r>
              <a:rPr lang="en-US" sz="900" b="0" i="0" dirty="0" err="1">
                <a:solidFill>
                  <a:srgbClr val="222222"/>
                </a:solidFill>
                <a:effectLst/>
              </a:rPr>
              <a:t>Aleven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, V., Popescu, O., &amp; Koedinger, K. R. (2001). Towards tutorial dialog to support self-explanation: Adding natural language understanding to a cognitive tutor. In </a:t>
            </a:r>
            <a:r>
              <a:rPr lang="en-US" sz="900" b="0" i="1" dirty="0">
                <a:solidFill>
                  <a:srgbClr val="222222"/>
                </a:solidFill>
                <a:effectLst/>
              </a:rPr>
              <a:t>Proceedings of Artificial Intelligence in Education</a:t>
            </a:r>
            <a:r>
              <a:rPr lang="en-US" sz="900" b="0" i="0" dirty="0">
                <a:solidFill>
                  <a:srgbClr val="222222"/>
                </a:solidFill>
                <a:effectLst/>
              </a:rPr>
              <a:t> (pp. 246-255).</a:t>
            </a:r>
            <a:r>
              <a:rPr lang="en-AU" sz="900" dirty="0"/>
              <a:t> 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D4A3A-336E-8310-B367-01B94CC3A4D7}"/>
              </a:ext>
            </a:extLst>
          </p:cNvPr>
          <p:cNvSpPr txBox="1"/>
          <p:nvPr/>
        </p:nvSpPr>
        <p:spPr>
          <a:xfrm>
            <a:off x="421487" y="4229224"/>
            <a:ext cx="4572000" cy="29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source: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King Mellon Foundation, USA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9C0A0C-5601-03B9-345E-EBD84BE4C8E8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  <a:p>
            <a:endParaRPr lang="en-AU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0E3865-8E04-AD25-8340-33CA7A2908F2}"/>
              </a:ext>
            </a:extLst>
          </p:cNvPr>
          <p:cNvSpPr txBox="1"/>
          <p:nvPr/>
        </p:nvSpPr>
        <p:spPr>
          <a:xfrm>
            <a:off x="2801435" y="2358192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Prompting (RQ1) &amp; 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Fine-tune (RQ2)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B13A3-2EDD-B52E-FCAC-F7D1A7BEDB46}"/>
              </a:ext>
            </a:extLst>
          </p:cNvPr>
          <p:cNvSpPr txBox="1"/>
          <p:nvPr/>
        </p:nvSpPr>
        <p:spPr>
          <a:xfrm>
            <a:off x="-609600" y="693405"/>
            <a:ext cx="7924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- </a:t>
            </a:r>
            <a:r>
              <a:rPr lang="en-US" sz="1500" b="1" i="0" u="none" strike="noStrike" cap="none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RQ1: 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GPT provide accurate explanatory feedback?</a:t>
            </a:r>
            <a:endParaRPr lang="en-US" sz="15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	- </a:t>
            </a:r>
            <a:r>
              <a:rPr lang="en-US" sz="1500" b="1" dirty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RQ2: 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fine-tuning improve the accuracy?</a:t>
            </a:r>
            <a:endParaRPr lang="en-US" sz="1500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60595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58" name="Google Shape;258;g2566e667ca9_1_19"/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10FEC-8C86-C806-EBE9-5724A49A8CF2}"/>
              </a:ext>
            </a:extLst>
          </p:cNvPr>
          <p:cNvSpPr txBox="1"/>
          <p:nvPr/>
        </p:nvSpPr>
        <p:spPr>
          <a:xfrm>
            <a:off x="379133" y="1481401"/>
            <a:ext cx="592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C457C-BAD5-3C99-FEB8-27EF2C7426C2}"/>
              </a:ext>
            </a:extLst>
          </p:cNvPr>
          <p:cNvSpPr txBox="1"/>
          <p:nvPr/>
        </p:nvSpPr>
        <p:spPr>
          <a:xfrm>
            <a:off x="1064932" y="2063795"/>
            <a:ext cx="76980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and validated a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 (M-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the quality of highlighted components identified by GPT models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Prompted GPT models to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desired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undesired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 from trainees’ responses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76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dk1"/>
                </a:solidFill>
                <a:latin typeface="Arial"/>
                <a:cs typeface="Arial"/>
              </a:rPr>
              <a:t>- Quality of sequence labeling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30C92E99-4B47-8D51-4770-29DB9313C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62"/>
          <a:stretch/>
        </p:blipFill>
        <p:spPr>
          <a:xfrm>
            <a:off x="2133598" y="1451982"/>
            <a:ext cx="4498447" cy="1272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E2937-3C73-F790-3D07-99E6C89B9DE9}"/>
              </a:ext>
            </a:extLst>
          </p:cNvPr>
          <p:cNvSpPr txBox="1"/>
          <p:nvPr/>
        </p:nvSpPr>
        <p:spPr>
          <a:xfrm>
            <a:off x="320790" y="4624740"/>
            <a:ext cx="8124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Lin, J., Thomas, D. R., Han, F., Gupta, S., Tan, W., Nguyen, N. D., &amp; Koedinger, K. R. (2023). Using large language models to provide explanatory feedback to human tutors.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AIED 2023 Workshop - Towards the Future of AI-augmented Human Tutoring in Math Learning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1F58AA-2605-C8EA-1A65-1FF80CFAA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1426"/>
              </p:ext>
            </p:extLst>
          </p:nvPr>
        </p:nvGraphicFramePr>
        <p:xfrm>
          <a:off x="6492240" y="2157980"/>
          <a:ext cx="64008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2553048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521377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34867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62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dk1"/>
                </a:solidFill>
                <a:latin typeface="Arial"/>
                <a:cs typeface="Arial"/>
              </a:rPr>
              <a:t>- Quality of sequence labeling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30C92E99-4B47-8D51-4770-29DB9313C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02"/>
          <a:stretch/>
        </p:blipFill>
        <p:spPr>
          <a:xfrm>
            <a:off x="2133598" y="1451982"/>
            <a:ext cx="4498447" cy="2110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E2937-3C73-F790-3D07-99E6C89B9DE9}"/>
              </a:ext>
            </a:extLst>
          </p:cNvPr>
          <p:cNvSpPr txBox="1"/>
          <p:nvPr/>
        </p:nvSpPr>
        <p:spPr>
          <a:xfrm>
            <a:off x="320790" y="4624740"/>
            <a:ext cx="8124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Lin, J., Thomas, D. R., Han, F., Gupta, S., Tan, W., Nguyen, N. D., &amp; Koedinger, K. R. (2023). Using large language models to provide explanatory feedback to human tutors.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AIED 2023 Workshop - Towards the Future of AI-augmented Human Tutoring in Math Learning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4208E-23A0-ECC2-737D-B82B7FA558E8}"/>
              </a:ext>
            </a:extLst>
          </p:cNvPr>
          <p:cNvSpPr txBox="1"/>
          <p:nvPr/>
        </p:nvSpPr>
        <p:spPr>
          <a:xfrm>
            <a:off x="2286000" y="3943350"/>
            <a:ext cx="4440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penalty for extra predictions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0EDB09-E854-0A75-8A07-0F39B6E24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01369"/>
              </p:ext>
            </p:extLst>
          </p:nvPr>
        </p:nvGraphicFramePr>
        <p:xfrm>
          <a:off x="6492240" y="2157980"/>
          <a:ext cx="64008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2553048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521377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3486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1626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28927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0.52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496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78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dk1"/>
                </a:solidFill>
                <a:latin typeface="Arial"/>
                <a:cs typeface="Arial"/>
              </a:rPr>
              <a:t>- Quality of sequence labeling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E2937-3C73-F790-3D07-99E6C89B9DE9}"/>
              </a:ext>
            </a:extLst>
          </p:cNvPr>
          <p:cNvSpPr txBox="1"/>
          <p:nvPr/>
        </p:nvSpPr>
        <p:spPr>
          <a:xfrm>
            <a:off x="320790" y="4624740"/>
            <a:ext cx="8124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Lin, J., Thomas, D. R., Han, F., Gupta, S., Tan, W., Nguyen, N. D., &amp; Koedinger, K. R. (2023). Using large language models to provide explanatory feedback to human tutors.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AIED 2023 Workshop - Towards the Future of AI-augmented Human Tutoring in Math Learning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0FF395-7446-9B0E-912E-FB994D61D05B}"/>
              </a:ext>
            </a:extLst>
          </p:cNvPr>
          <p:cNvGrpSpPr/>
          <p:nvPr/>
        </p:nvGrpSpPr>
        <p:grpSpPr>
          <a:xfrm>
            <a:off x="2133598" y="1451982"/>
            <a:ext cx="5181602" cy="2415168"/>
            <a:chOff x="2133598" y="1451982"/>
            <a:chExt cx="5181602" cy="2415168"/>
          </a:xfrm>
        </p:grpSpPr>
        <p:pic>
          <p:nvPicPr>
            <p:cNvPr id="5" name="Picture 4" descr="A close up of a text&#10;&#10;Description automatically generated">
              <a:extLst>
                <a:ext uri="{FF2B5EF4-FFF2-40B4-BE49-F238E27FC236}">
                  <a16:creationId xmlns:a16="http://schemas.microsoft.com/office/drawing/2014/main" id="{30C92E99-4B47-8D51-4770-29DB9313C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726"/>
            <a:stretch/>
          </p:blipFill>
          <p:spPr>
            <a:xfrm>
              <a:off x="2133598" y="1451982"/>
              <a:ext cx="4498447" cy="241516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F84285-EA35-4D38-EE99-DDE883B09A13}"/>
                </a:ext>
              </a:extLst>
            </p:cNvPr>
            <p:cNvSpPr/>
            <p:nvPr/>
          </p:nvSpPr>
          <p:spPr>
            <a:xfrm>
              <a:off x="2286000" y="2724150"/>
              <a:ext cx="5029200" cy="762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A17A23-84E3-EC88-E29B-9D00B8FBD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00461"/>
              </p:ext>
            </p:extLst>
          </p:nvPr>
        </p:nvGraphicFramePr>
        <p:xfrm>
          <a:off x="6492240" y="2157980"/>
          <a:ext cx="6400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2553048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521377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3486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1626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28927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0.52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4968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4007" marR="74007" marT="37006" marB="37006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107253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7F743F-F5D8-A82D-E1F5-3AD5F729768E}"/>
              </a:ext>
            </a:extLst>
          </p:cNvPr>
          <p:cNvSpPr txBox="1"/>
          <p:nvPr/>
        </p:nvSpPr>
        <p:spPr>
          <a:xfrm>
            <a:off x="2286000" y="3943350"/>
            <a:ext cx="4440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Larger penalty for missing predictions</a:t>
            </a:r>
          </a:p>
          <a:p>
            <a:endParaRPr lang="en-US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dk1"/>
                </a:solidFill>
                <a:latin typeface="Arial"/>
                <a:cs typeface="Arial"/>
              </a:rPr>
              <a:t>- Modified Intersection over Union (M-IOU)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4F23E15C-DAC9-1BFE-F6F1-626BD4B9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4" y="1259739"/>
            <a:ext cx="3784600" cy="1092200"/>
          </a:xfrm>
          <a:prstGeom prst="rect">
            <a:avLst/>
          </a:prstGeom>
        </p:spPr>
      </p:pic>
      <p:pic>
        <p:nvPicPr>
          <p:cNvPr id="22" name="Picture 21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83354FC3-2F61-38FD-2A9A-6EE0E0DE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59" y="1352550"/>
            <a:ext cx="4940300" cy="111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44AB95-24CA-335C-D9D5-34C933A6D0BF}"/>
              </a:ext>
            </a:extLst>
          </p:cNvPr>
          <p:cNvSpPr txBox="1"/>
          <p:nvPr/>
        </p:nvSpPr>
        <p:spPr>
          <a:xfrm>
            <a:off x="838200" y="2673351"/>
            <a:ext cx="8650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penalty for extra predictions, larger penalty for missing predictions</a:t>
            </a:r>
          </a:p>
          <a:p>
            <a:endParaRPr lang="en-US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3791B4-9C26-8BA8-4D39-467BEE5D2679}"/>
              </a:ext>
            </a:extLst>
          </p:cNvPr>
          <p:cNvCxnSpPr/>
          <p:nvPr/>
        </p:nvCxnSpPr>
        <p:spPr>
          <a:xfrm>
            <a:off x="2514600" y="2266950"/>
            <a:ext cx="12192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7CA7C-F021-426D-3A16-AF9AED115EB8}"/>
              </a:ext>
            </a:extLst>
          </p:cNvPr>
          <p:cNvCxnSpPr/>
          <p:nvPr/>
        </p:nvCxnSpPr>
        <p:spPr>
          <a:xfrm>
            <a:off x="7620000" y="2266950"/>
            <a:ext cx="12192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BCFCDB-91DB-B4A0-EF16-E98871202424}"/>
              </a:ext>
            </a:extLst>
          </p:cNvPr>
          <p:cNvSpPr txBox="1"/>
          <p:nvPr/>
        </p:nvSpPr>
        <p:spPr>
          <a:xfrm>
            <a:off x="312372" y="967591"/>
            <a:ext cx="5623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 – True Positive	 FP – False Positive	 FN – False Negative</a:t>
            </a:r>
          </a:p>
        </p:txBody>
      </p:sp>
    </p:spTree>
    <p:extLst>
      <p:ext uri="{BB962C8B-B14F-4D97-AF65-F5344CB8AC3E}">
        <p14:creationId xmlns:p14="http://schemas.microsoft.com/office/powerpoint/2010/main" val="22189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dk1"/>
                </a:solidFill>
                <a:latin typeface="Arial"/>
                <a:cs typeface="Arial"/>
              </a:rPr>
              <a:t>- Modified Intersection over Union (M-IOU)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4F23E15C-DAC9-1BFE-F6F1-626BD4B9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4" y="1259739"/>
            <a:ext cx="3784600" cy="1092200"/>
          </a:xfrm>
          <a:prstGeom prst="rect">
            <a:avLst/>
          </a:prstGeom>
        </p:spPr>
      </p:pic>
      <p:pic>
        <p:nvPicPr>
          <p:cNvPr id="22" name="Picture 21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83354FC3-2F61-38FD-2A9A-6EE0E0DE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59" y="1352550"/>
            <a:ext cx="4940300" cy="111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44AB95-24CA-335C-D9D5-34C933A6D0BF}"/>
              </a:ext>
            </a:extLst>
          </p:cNvPr>
          <p:cNvSpPr txBox="1"/>
          <p:nvPr/>
        </p:nvSpPr>
        <p:spPr>
          <a:xfrm>
            <a:off x="838200" y="2673351"/>
            <a:ext cx="8650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penalty for extra predictions, larger penalty for missing predictions</a:t>
            </a:r>
          </a:p>
          <a:p>
            <a:endParaRPr lang="en-US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3791B4-9C26-8BA8-4D39-467BEE5D2679}"/>
              </a:ext>
            </a:extLst>
          </p:cNvPr>
          <p:cNvCxnSpPr/>
          <p:nvPr/>
        </p:nvCxnSpPr>
        <p:spPr>
          <a:xfrm>
            <a:off x="2514600" y="2266950"/>
            <a:ext cx="12192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7CA7C-F021-426D-3A16-AF9AED115EB8}"/>
              </a:ext>
            </a:extLst>
          </p:cNvPr>
          <p:cNvCxnSpPr/>
          <p:nvPr/>
        </p:nvCxnSpPr>
        <p:spPr>
          <a:xfrm>
            <a:off x="7620000" y="2266950"/>
            <a:ext cx="12192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AF983A0B-D89F-6709-784D-B9D44399A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424" y="3255417"/>
            <a:ext cx="39370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909A7E-721F-9A11-C02E-91F0E07CF512}"/>
                  </a:ext>
                </a:extLst>
              </p:cNvPr>
              <p:cNvSpPr txBox="1"/>
              <p:nvPr/>
            </p:nvSpPr>
            <p:spPr>
              <a:xfrm>
                <a:off x="6186550" y="3590366"/>
                <a:ext cx="12950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=0.2)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909A7E-721F-9A11-C02E-91F0E07CF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550" y="3590366"/>
                <a:ext cx="129509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F0D880-949B-DE9C-58DE-8B71F3EF2261}"/>
              </a:ext>
            </a:extLst>
          </p:cNvPr>
          <p:cNvCxnSpPr>
            <a:cxnSpLocks/>
          </p:cNvCxnSpPr>
          <p:nvPr/>
        </p:nvCxnSpPr>
        <p:spPr>
          <a:xfrm>
            <a:off x="4267200" y="4171950"/>
            <a:ext cx="15240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BCFCDB-91DB-B4A0-EF16-E98871202424}"/>
              </a:ext>
            </a:extLst>
          </p:cNvPr>
          <p:cNvSpPr txBox="1"/>
          <p:nvPr/>
        </p:nvSpPr>
        <p:spPr>
          <a:xfrm>
            <a:off x="312372" y="967591"/>
            <a:ext cx="5623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 – True Positive	 FP – False Positive	 FN – False Negative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94068-9F40-0368-A0B0-AD62F08DA7F0}"/>
              </a:ext>
            </a:extLst>
          </p:cNvPr>
          <p:cNvSpPr txBox="1"/>
          <p:nvPr/>
        </p:nvSpPr>
        <p:spPr>
          <a:xfrm>
            <a:off x="893274" y="4353995"/>
            <a:ext cx="76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M-</a:t>
            </a:r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used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measure the quality of highlighted components of tutor praise responses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81583-85E7-0061-4FF5-ADC5283937FA}"/>
              </a:ext>
            </a:extLst>
          </p:cNvPr>
          <p:cNvSpPr/>
          <p:nvPr/>
        </p:nvSpPr>
        <p:spPr>
          <a:xfrm>
            <a:off x="299124" y="895350"/>
            <a:ext cx="8680203" cy="170393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dk1"/>
                </a:solidFill>
                <a:latin typeface="Arial"/>
                <a:cs typeface="Arial"/>
              </a:rPr>
              <a:t>- Modified Intersection over Union (M-IOU)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3B393-3AFA-E990-00D1-88C263FE0696}"/>
              </a:ext>
            </a:extLst>
          </p:cNvPr>
          <p:cNvSpPr txBox="1"/>
          <p:nvPr/>
        </p:nvSpPr>
        <p:spPr>
          <a:xfrm>
            <a:off x="381000" y="1657350"/>
            <a:ext cx="76581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M-IOU score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human coders were assigned to evaluate the quality (five-point Likert scale) of shuffled highlighted responses, specifically focusing on the components of </a:t>
            </a:r>
            <a:r>
              <a:rPr lang="en-US" sz="20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effort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highlight>
                  <a:srgbClr val="FF8C9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praise</a:t>
            </a:r>
          </a:p>
          <a:p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04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42CD9DC-A759-F6F3-F9D9-21797C31C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1550"/>
            <a:ext cx="7772400" cy="3886200"/>
          </a:xfrm>
          <a:prstGeom prst="rect">
            <a:avLst/>
          </a:prstGeom>
        </p:spPr>
      </p:pic>
      <p:sp>
        <p:nvSpPr>
          <p:cNvPr id="6" name="Google Shape;258;g2566e667ca9_1_19">
            <a:extLst>
              <a:ext uri="{FF2B5EF4-FFF2-40B4-BE49-F238E27FC236}">
                <a16:creationId xmlns:a16="http://schemas.microsoft.com/office/drawing/2014/main" id="{0D5132AE-CDE0-1CAA-E82A-099C3AA186B3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dk1"/>
                </a:solidFill>
                <a:latin typeface="Arial"/>
                <a:cs typeface="Arial"/>
              </a:rPr>
              <a:t>- Validate M-IOU score on effort-based praise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4DBE42C7-22C6-4F14-ADC2-DF14362D123B}"/>
              </a:ext>
            </a:extLst>
          </p:cNvPr>
          <p:cNvSpPr/>
          <p:nvPr/>
        </p:nvSpPr>
        <p:spPr>
          <a:xfrm>
            <a:off x="6553200" y="3028950"/>
            <a:ext cx="1524000" cy="762000"/>
          </a:xfrm>
          <a:prstGeom prst="donut">
            <a:avLst>
              <a:gd name="adj" fmla="val 310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59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980BD7-5240-D12C-9EE5-0301A46B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6" y="1483568"/>
            <a:ext cx="5420849" cy="30537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738080-BC37-B707-F294-7B8D1FD29B36}"/>
              </a:ext>
            </a:extLst>
          </p:cNvPr>
          <p:cNvSpPr txBox="1"/>
          <p:nvPr/>
        </p:nvSpPr>
        <p:spPr>
          <a:xfrm>
            <a:off x="380998" y="805831"/>
            <a:ext cx="807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Fine-tuned GPT-3.5 for highlighting key components on novice tutors’ responses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6C4C9-DA15-C4C8-D78A-B02057D499DD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feedback on trainee tutor responses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69828C1-46BB-DA8A-68A8-62CE88F5D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" t="5803" r="6250" b="6698"/>
          <a:stretch/>
        </p:blipFill>
        <p:spPr>
          <a:xfrm>
            <a:off x="6134100" y="1430078"/>
            <a:ext cx="2590800" cy="259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0A7B09-9288-393F-1C45-6D47E5509A45}"/>
              </a:ext>
            </a:extLst>
          </p:cNvPr>
          <p:cNvSpPr txBox="1"/>
          <p:nvPr/>
        </p:nvSpPr>
        <p:spPr>
          <a:xfrm>
            <a:off x="6477000" y="4329174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our demo here</a:t>
            </a:r>
          </a:p>
        </p:txBody>
      </p:sp>
    </p:spTree>
    <p:extLst>
      <p:ext uri="{BB962C8B-B14F-4D97-AF65-F5344CB8AC3E}">
        <p14:creationId xmlns:p14="http://schemas.microsoft.com/office/powerpoint/2010/main" val="636345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E92692F-9B89-B055-7157-F18C26BA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1550"/>
            <a:ext cx="7772400" cy="3886200"/>
          </a:xfrm>
          <a:prstGeom prst="rect">
            <a:avLst/>
          </a:prstGeom>
        </p:spPr>
      </p:pic>
      <p:sp>
        <p:nvSpPr>
          <p:cNvPr id="6" name="Google Shape;258;g2566e667ca9_1_19">
            <a:extLst>
              <a:ext uri="{FF2B5EF4-FFF2-40B4-BE49-F238E27FC236}">
                <a16:creationId xmlns:a16="http://schemas.microsoft.com/office/drawing/2014/main" id="{1A2AE28C-A49A-31FD-FEF8-C72ED06D6295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dk1"/>
                </a:solidFill>
                <a:latin typeface="Arial"/>
                <a:cs typeface="Arial"/>
              </a:rPr>
              <a:t>- Validate M-IOU score on outcome-based praise </a:t>
            </a: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B6D03F97-50BE-236A-1FE6-52F7C4AE92EA}"/>
              </a:ext>
            </a:extLst>
          </p:cNvPr>
          <p:cNvSpPr/>
          <p:nvPr/>
        </p:nvSpPr>
        <p:spPr>
          <a:xfrm>
            <a:off x="6553200" y="3028950"/>
            <a:ext cx="1524000" cy="762000"/>
          </a:xfrm>
          <a:prstGeom prst="donut">
            <a:avLst>
              <a:gd name="adj" fmla="val 310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1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Analysis of prompting GPT models for highlighting key components</a:t>
            </a: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29A30C2-34D8-2856-CC59-155CA0EC2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48"/>
          <a:stretch/>
        </p:blipFill>
        <p:spPr>
          <a:xfrm>
            <a:off x="2438400" y="1352550"/>
            <a:ext cx="4016188" cy="259079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C8F08428-3255-F713-1D7B-5AEE406A2E1A}"/>
              </a:ext>
            </a:extLst>
          </p:cNvPr>
          <p:cNvSpPr/>
          <p:nvPr/>
        </p:nvSpPr>
        <p:spPr>
          <a:xfrm>
            <a:off x="2505858" y="2758439"/>
            <a:ext cx="3886200" cy="18288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8B8EE-292C-06B0-261A-6171CEAABAB9}"/>
              </a:ext>
            </a:extLst>
          </p:cNvPr>
          <p:cNvSpPr txBox="1"/>
          <p:nvPr/>
        </p:nvSpPr>
        <p:spPr>
          <a:xfrm>
            <a:off x="575976" y="4248150"/>
            <a:ext cx="7965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 coders rate </a:t>
            </a: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expert’s highlight as accurate about 80% of the time 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they rate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GPT-3.5</a:t>
            </a: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accurate about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sz="16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 of the time</a:t>
            </a:r>
            <a:r>
              <a:rPr lang="en-US" sz="16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29A30C2-34D8-2856-CC59-155CA0EC2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48"/>
          <a:stretch/>
        </p:blipFill>
        <p:spPr>
          <a:xfrm>
            <a:off x="323285" y="971550"/>
            <a:ext cx="4016188" cy="2590800"/>
          </a:xfrm>
          <a:prstGeom prst="rect">
            <a:avLst/>
          </a:prstGeom>
        </p:spPr>
      </p:pic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M-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for expert annotation on effort-based praise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endParaRPr lang="en-US" sz="1600" b="1" dirty="0">
              <a:solidFill>
                <a:schemeClr val="dk1"/>
              </a:solidFill>
              <a:latin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7CDEDAED-DC18-D491-3F33-E0C3005C3F5C}"/>
              </a:ext>
            </a:extLst>
          </p:cNvPr>
          <p:cNvSpPr/>
          <p:nvPr/>
        </p:nvSpPr>
        <p:spPr>
          <a:xfrm>
            <a:off x="3057210" y="2343150"/>
            <a:ext cx="1057590" cy="228599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29A30C2-34D8-2856-CC59-155CA0EC2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48"/>
          <a:stretch/>
        </p:blipFill>
        <p:spPr>
          <a:xfrm>
            <a:off x="323285" y="971550"/>
            <a:ext cx="4016188" cy="2590800"/>
          </a:xfrm>
          <a:prstGeom prst="rect">
            <a:avLst/>
          </a:prstGeom>
        </p:spPr>
      </p:pic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M-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for expert annotation on effort-based praise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endParaRPr lang="en-US" sz="1600" b="1" dirty="0">
              <a:solidFill>
                <a:schemeClr val="dk1"/>
              </a:solidFill>
              <a:latin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7CDEDAED-DC18-D491-3F33-E0C3005C3F5C}"/>
              </a:ext>
            </a:extLst>
          </p:cNvPr>
          <p:cNvSpPr/>
          <p:nvPr/>
        </p:nvSpPr>
        <p:spPr>
          <a:xfrm>
            <a:off x="3048000" y="2571751"/>
            <a:ext cx="1057590" cy="15240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6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29A30C2-34D8-2856-CC59-155CA0EC2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48"/>
          <a:stretch/>
        </p:blipFill>
        <p:spPr>
          <a:xfrm>
            <a:off x="323285" y="971550"/>
            <a:ext cx="4016188" cy="2590800"/>
          </a:xfrm>
          <a:prstGeom prst="rect">
            <a:avLst/>
          </a:prstGeom>
        </p:spPr>
      </p:pic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M-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for expert annotation on effort-based praise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endParaRPr lang="en-US" sz="1600" b="1" dirty="0">
              <a:solidFill>
                <a:schemeClr val="dk1"/>
              </a:solidFill>
              <a:latin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FDAFA81B-83FB-4F73-9FC4-98525EA1D57D}"/>
              </a:ext>
            </a:extLst>
          </p:cNvPr>
          <p:cNvSpPr/>
          <p:nvPr/>
        </p:nvSpPr>
        <p:spPr>
          <a:xfrm>
            <a:off x="3103463" y="2377439"/>
            <a:ext cx="457200" cy="34671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40724-4969-5A8C-DAB5-1B8BB1B40699}"/>
                  </a:ext>
                </a:extLst>
              </p:cNvPr>
              <p:cNvSpPr txBox="1"/>
              <p:nvPr/>
            </p:nvSpPr>
            <p:spPr>
              <a:xfrm>
                <a:off x="4953000" y="1504950"/>
                <a:ext cx="3070776" cy="527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𝐴𝑣𝑔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𝐶𝑜𝑑𝑒𝑟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𝐶𝑜𝑑𝑒𝑟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𝑀𝐼𝑜𝑈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40724-4969-5A8C-DAB5-1B8BB1B4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504950"/>
                <a:ext cx="3070776" cy="527709"/>
              </a:xfrm>
              <a:prstGeom prst="rect">
                <a:avLst/>
              </a:prstGeom>
              <a:blipFill>
                <a:blip r:embed="rId4"/>
                <a:stretch>
                  <a:fillRect l="-1653" t="-4762" r="-247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279DC-B832-929E-1C5D-D709545C4F87}"/>
                  </a:ext>
                </a:extLst>
              </p:cNvPr>
              <p:cNvSpPr txBox="1"/>
              <p:nvPr/>
            </p:nvSpPr>
            <p:spPr>
              <a:xfrm>
                <a:off x="4875062" y="2322803"/>
                <a:ext cx="4104265" cy="497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𝑀𝐼𝑜𝑈</m:t>
                        </m:r>
                      </m:e>
                    </m:acc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𝐸𝑓𝑓𝑜𝑟𝑡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𝑒𝑥𝑝𝑒𝑟𝑡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𝐶𝑜𝑑𝑒𝑟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𝐶𝑜𝑑𝑒𝑟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𝑟𝑎𝑡𝑖𝑜</m:t>
                        </m:r>
                      </m:den>
                    </m:f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279DC-B832-929E-1C5D-D709545C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062" y="2322803"/>
                <a:ext cx="4104265" cy="4978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783933-3D70-8C81-BC5A-9E986810F56A}"/>
              </a:ext>
            </a:extLst>
          </p:cNvPr>
          <p:cNvCxnSpPr>
            <a:stCxn id="3" idx="1"/>
          </p:cNvCxnSpPr>
          <p:nvPr/>
        </p:nvCxnSpPr>
        <p:spPr>
          <a:xfrm flipH="1">
            <a:off x="3429000" y="2571750"/>
            <a:ext cx="1446062" cy="76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43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29A30C2-34D8-2856-CC59-155CA0EC2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48"/>
          <a:stretch/>
        </p:blipFill>
        <p:spPr>
          <a:xfrm>
            <a:off x="323285" y="971550"/>
            <a:ext cx="4016188" cy="2590800"/>
          </a:xfrm>
          <a:prstGeom prst="rect">
            <a:avLst/>
          </a:prstGeom>
        </p:spPr>
      </p:pic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M-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for expert annotation on effort-based praise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endParaRPr lang="en-US" sz="1600" b="1" dirty="0">
              <a:solidFill>
                <a:schemeClr val="dk1"/>
              </a:solidFill>
              <a:latin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8F08428-3255-F713-1D7B-5AEE406A2E1A}"/>
              </a:ext>
            </a:extLst>
          </p:cNvPr>
          <p:cNvSpPr/>
          <p:nvPr/>
        </p:nvSpPr>
        <p:spPr>
          <a:xfrm>
            <a:off x="969863" y="2377439"/>
            <a:ext cx="457200" cy="34671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BD2573D-9089-AEAD-C555-C33B90EDFB64}"/>
              </a:ext>
            </a:extLst>
          </p:cNvPr>
          <p:cNvSpPr/>
          <p:nvPr/>
        </p:nvSpPr>
        <p:spPr>
          <a:xfrm>
            <a:off x="2036663" y="2377439"/>
            <a:ext cx="457200" cy="34671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40724-4969-5A8C-DAB5-1B8BB1B40699}"/>
                  </a:ext>
                </a:extLst>
              </p:cNvPr>
              <p:cNvSpPr txBox="1"/>
              <p:nvPr/>
            </p:nvSpPr>
            <p:spPr>
              <a:xfrm>
                <a:off x="4953000" y="1504950"/>
                <a:ext cx="3070776" cy="527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𝐴𝑣𝑔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𝐶𝑜𝑑𝑒𝑟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𝐶𝑜𝑑𝑒𝑟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𝑀𝐼𝑜𝑈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40724-4969-5A8C-DAB5-1B8BB1B4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504950"/>
                <a:ext cx="3070776" cy="527709"/>
              </a:xfrm>
              <a:prstGeom prst="rect">
                <a:avLst/>
              </a:prstGeom>
              <a:blipFill>
                <a:blip r:embed="rId4"/>
                <a:stretch>
                  <a:fillRect l="-1653" t="-4762" r="-247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F44C23-30B9-D7C4-AAB5-E423967B9448}"/>
                  </a:ext>
                </a:extLst>
              </p:cNvPr>
              <p:cNvSpPr txBox="1"/>
              <p:nvPr/>
            </p:nvSpPr>
            <p:spPr>
              <a:xfrm>
                <a:off x="4928505" y="2377439"/>
                <a:ext cx="3119765" cy="1859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𝑟𝑎𝑡𝑖𝑜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𝐸𝑓𝑓𝑜𝑟𝑡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𝐺𝑃𝑇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3.5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0.64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0.46</m:t>
                        </m:r>
                      </m:den>
                    </m:f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1.39</a:t>
                </a:r>
              </a:p>
              <a:p>
                <a:pPr algn="ctr"/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𝑟𝑎𝑡𝑖𝑜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𝐸𝑓𝑓𝑜𝑟𝑡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𝐺𝑃𝑇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0.47</m:t>
                        </m:r>
                      </m:den>
                    </m:f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1.28</a:t>
                </a:r>
              </a:p>
              <a:p>
                <a:pPr algn="ctr"/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1.39+1.28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=1.34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F44C23-30B9-D7C4-AAB5-E423967B9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505" y="2377439"/>
                <a:ext cx="3119765" cy="1859483"/>
              </a:xfrm>
              <a:prstGeom prst="rect">
                <a:avLst/>
              </a:prstGeom>
              <a:blipFill>
                <a:blip r:embed="rId5"/>
                <a:stretch>
                  <a:fillRect l="-1619" t="-1361" r="-4049" b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26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29A30C2-34D8-2856-CC59-155CA0EC2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48"/>
          <a:stretch/>
        </p:blipFill>
        <p:spPr>
          <a:xfrm>
            <a:off x="323285" y="971550"/>
            <a:ext cx="4016188" cy="2590800"/>
          </a:xfrm>
          <a:prstGeom prst="rect">
            <a:avLst/>
          </a:prstGeom>
        </p:spPr>
      </p:pic>
      <p:pic>
        <p:nvPicPr>
          <p:cNvPr id="12" name="Picture 11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1405103-4132-590B-73D9-3121A5D6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134" y="2571750"/>
            <a:ext cx="381000" cy="152400"/>
          </a:xfrm>
          <a:prstGeom prst="rect">
            <a:avLst/>
          </a:prstGeom>
        </p:spPr>
      </p:pic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M-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for expert annotation on effort-based praise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endParaRPr lang="en-US" sz="1600" b="1" dirty="0">
              <a:solidFill>
                <a:schemeClr val="dk1"/>
              </a:solidFill>
              <a:latin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40724-4969-5A8C-DAB5-1B8BB1B40699}"/>
                  </a:ext>
                </a:extLst>
              </p:cNvPr>
              <p:cNvSpPr txBox="1"/>
              <p:nvPr/>
            </p:nvSpPr>
            <p:spPr>
              <a:xfrm>
                <a:off x="4701415" y="1504950"/>
                <a:ext cx="3070776" cy="527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𝐴𝑣𝑔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𝐶𝑜𝑑𝑒𝑟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𝐶𝑜𝑑𝑒𝑟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𝑀𝐼𝑜𝑈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40724-4969-5A8C-DAB5-1B8BB1B4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15" y="1504950"/>
                <a:ext cx="3070776" cy="527709"/>
              </a:xfrm>
              <a:prstGeom prst="rect">
                <a:avLst/>
              </a:prstGeom>
              <a:blipFill>
                <a:blip r:embed="rId5"/>
                <a:stretch>
                  <a:fillRect l="-1240" t="-4762" r="-247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0A23E7-B63E-4EC8-60F0-F16969197439}"/>
                  </a:ext>
                </a:extLst>
              </p:cNvPr>
              <p:cNvSpPr txBox="1"/>
              <p:nvPr/>
            </p:nvSpPr>
            <p:spPr>
              <a:xfrm>
                <a:off x="4572000" y="2724150"/>
                <a:ext cx="3351174" cy="485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𝑀𝐼𝑜𝑈</m:t>
                        </m:r>
                      </m:e>
                    </m:acc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𝐸𝑓𝑓𝑜𝑟𝑡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𝑒𝑥𝑝𝑒𝑟𝑡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0.77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1.34</m:t>
                        </m:r>
                      </m:den>
                    </m:f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0.57</a:t>
                </a:r>
                <a:endParaRPr lang="en-US" sz="1800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0A23E7-B63E-4EC8-60F0-F1696919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24150"/>
                <a:ext cx="3351174" cy="485454"/>
              </a:xfrm>
              <a:prstGeom prst="rect">
                <a:avLst/>
              </a:prstGeom>
              <a:blipFill>
                <a:blip r:embed="rId6"/>
                <a:stretch>
                  <a:fillRect r="-75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2493816-B22C-B2F2-74E6-519175D322C1}"/>
              </a:ext>
            </a:extLst>
          </p:cNvPr>
          <p:cNvSpPr txBox="1"/>
          <p:nvPr/>
        </p:nvSpPr>
        <p:spPr>
          <a:xfrm>
            <a:off x="4495800" y="3638550"/>
            <a:ext cx="4190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prediction on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effort-based praise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an </a:t>
            </a: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</a:t>
            </a:r>
            <a:r>
              <a:rPr lang="en-US" sz="1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0.57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quality is comparable to expert annotation.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AFBE731-C6F3-E9C6-CC9F-874174E318AF}"/>
              </a:ext>
            </a:extLst>
          </p:cNvPr>
          <p:cNvSpPr/>
          <p:nvPr/>
        </p:nvSpPr>
        <p:spPr>
          <a:xfrm>
            <a:off x="969863" y="2377439"/>
            <a:ext cx="457200" cy="34671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79B6752-8518-7FBB-9616-C26DBEDBC655}"/>
              </a:ext>
            </a:extLst>
          </p:cNvPr>
          <p:cNvSpPr/>
          <p:nvPr/>
        </p:nvSpPr>
        <p:spPr>
          <a:xfrm>
            <a:off x="2036663" y="2377439"/>
            <a:ext cx="457200" cy="34671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267CEB05-4D1E-A64D-9AA5-2034E796A194}"/>
              </a:ext>
            </a:extLst>
          </p:cNvPr>
          <p:cNvSpPr/>
          <p:nvPr/>
        </p:nvSpPr>
        <p:spPr>
          <a:xfrm>
            <a:off x="3103463" y="2377438"/>
            <a:ext cx="457200" cy="346711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FCCA3-7210-830F-223F-79818E272347}"/>
              </a:ext>
            </a:extLst>
          </p:cNvPr>
          <p:cNvSpPr txBox="1"/>
          <p:nvPr/>
        </p:nvSpPr>
        <p:spPr>
          <a:xfrm>
            <a:off x="3089858" y="2487168"/>
            <a:ext cx="554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612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29A30C2-34D8-2856-CC59-155CA0EC2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48"/>
          <a:stretch/>
        </p:blipFill>
        <p:spPr>
          <a:xfrm>
            <a:off x="323285" y="971550"/>
            <a:ext cx="4016188" cy="2590800"/>
          </a:xfrm>
          <a:prstGeom prst="rect">
            <a:avLst/>
          </a:prstGeom>
        </p:spPr>
      </p:pic>
      <p:pic>
        <p:nvPicPr>
          <p:cNvPr id="17" name="Picture 1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086CA07-919B-FA2A-1D1D-9AC76F772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161" y="2550794"/>
            <a:ext cx="381000" cy="173355"/>
          </a:xfrm>
          <a:prstGeom prst="rect">
            <a:avLst/>
          </a:prstGeom>
        </p:spPr>
      </p:pic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Google Shape;258;g2566e667ca9_1_19">
            <a:extLst>
              <a:ext uri="{FF2B5EF4-FFF2-40B4-BE49-F238E27FC236}">
                <a16:creationId xmlns:a16="http://schemas.microsoft.com/office/drawing/2014/main" id="{E8BFEC68-7623-4C9B-2A11-152A85367E77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RQ1: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GPT provide accurate explanatory feedback?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M-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scores for expert annotation on outcome-based praise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</a:pPr>
            <a:endParaRPr lang="en-US" sz="1600" b="1" dirty="0">
              <a:solidFill>
                <a:schemeClr val="dk1"/>
              </a:solidFill>
              <a:latin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 Slab"/>
              <a:buNone/>
            </a:pPr>
            <a:endParaRPr lang="en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BD2573D-9089-AEAD-C555-C33B90EDFB64}"/>
              </a:ext>
            </a:extLst>
          </p:cNvPr>
          <p:cNvSpPr/>
          <p:nvPr/>
        </p:nvSpPr>
        <p:spPr>
          <a:xfrm>
            <a:off x="3581400" y="2377439"/>
            <a:ext cx="457200" cy="34671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40724-4969-5A8C-DAB5-1B8BB1B40699}"/>
                  </a:ext>
                </a:extLst>
              </p:cNvPr>
              <p:cNvSpPr txBox="1"/>
              <p:nvPr/>
            </p:nvSpPr>
            <p:spPr>
              <a:xfrm>
                <a:off x="4701415" y="1504950"/>
                <a:ext cx="3070776" cy="527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𝐴𝑣𝑔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𝐶𝑜𝑑𝑒𝑟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𝐶𝑜𝑑𝑒𝑟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𝑀𝐼𝑜𝑈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40724-4969-5A8C-DAB5-1B8BB1B40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15" y="1504950"/>
                <a:ext cx="3070776" cy="527709"/>
              </a:xfrm>
              <a:prstGeom prst="rect">
                <a:avLst/>
              </a:prstGeom>
              <a:blipFill>
                <a:blip r:embed="rId5"/>
                <a:stretch>
                  <a:fillRect l="-1240" t="-4762" r="-247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0A23E7-B63E-4EC8-60F0-F16969197439}"/>
                  </a:ext>
                </a:extLst>
              </p:cNvPr>
              <p:cNvSpPr txBox="1"/>
              <p:nvPr/>
            </p:nvSpPr>
            <p:spPr>
              <a:xfrm>
                <a:off x="4572000" y="2724150"/>
                <a:ext cx="3512052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𝑀𝐼𝑜𝑈</m:t>
                        </m:r>
                      </m:e>
                    </m:acc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𝑂𝑢𝑡𝑐𝑜𝑚𝑒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𝑒𝑥𝑝𝑒𝑟𝑡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0.87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1.15</m:t>
                        </m:r>
                      </m:den>
                    </m:f>
                  </m:oMath>
                </a14:m>
                <a:r>
                  <a:rPr 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0.76</a:t>
                </a:r>
                <a:endParaRPr lang="en-US" sz="1800" b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0A23E7-B63E-4EC8-60F0-F1696919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24150"/>
                <a:ext cx="3512052" cy="485774"/>
              </a:xfrm>
              <a:prstGeom prst="rect">
                <a:avLst/>
              </a:prstGeom>
              <a:blipFill>
                <a:blip r:embed="rId6"/>
                <a:stretch>
                  <a:fillRect r="-361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ame 4">
            <a:extLst>
              <a:ext uri="{FF2B5EF4-FFF2-40B4-BE49-F238E27FC236}">
                <a16:creationId xmlns:a16="http://schemas.microsoft.com/office/drawing/2014/main" id="{0105AEBC-9154-8C66-4BC6-23555287026B}"/>
              </a:ext>
            </a:extLst>
          </p:cNvPr>
          <p:cNvSpPr/>
          <p:nvPr/>
        </p:nvSpPr>
        <p:spPr>
          <a:xfrm>
            <a:off x="1503263" y="2377439"/>
            <a:ext cx="457200" cy="34671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465C098-FD8D-5711-F97F-F306271FA632}"/>
              </a:ext>
            </a:extLst>
          </p:cNvPr>
          <p:cNvSpPr/>
          <p:nvPr/>
        </p:nvSpPr>
        <p:spPr>
          <a:xfrm>
            <a:off x="2570063" y="2377439"/>
            <a:ext cx="457200" cy="346710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639B8-FF4C-B434-C7A6-2E90159CD3BE}"/>
              </a:ext>
            </a:extLst>
          </p:cNvPr>
          <p:cNvSpPr txBox="1"/>
          <p:nvPr/>
        </p:nvSpPr>
        <p:spPr>
          <a:xfrm>
            <a:off x="4495800" y="3638550"/>
            <a:ext cx="4190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prediction on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outcome-based praise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an </a:t>
            </a: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</a:t>
            </a:r>
            <a:r>
              <a:rPr lang="en-US" sz="1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0.76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quality is comparable to expert annotation.</a:t>
            </a:r>
          </a:p>
        </p:txBody>
      </p:sp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1F1C364-1260-0071-3864-12EBE57D6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134" y="2571750"/>
            <a:ext cx="381000" cy="15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F10200-801B-D957-6DD3-96D1D143A16A}"/>
              </a:ext>
            </a:extLst>
          </p:cNvPr>
          <p:cNvSpPr txBox="1"/>
          <p:nvPr/>
        </p:nvSpPr>
        <p:spPr>
          <a:xfrm>
            <a:off x="3089858" y="2487168"/>
            <a:ext cx="554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0.57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CF269-D61C-1E21-9D0F-0E1283AB66B8}"/>
              </a:ext>
            </a:extLst>
          </p:cNvPr>
          <p:cNvSpPr txBox="1"/>
          <p:nvPr/>
        </p:nvSpPr>
        <p:spPr>
          <a:xfrm>
            <a:off x="3593161" y="2487167"/>
            <a:ext cx="554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543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58" name="Google Shape;258;g2566e667ca9_1_19"/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RQ2: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fine-tuning improve the accuracy?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10FEC-8C86-C806-EBE9-5724A49A8CF2}"/>
              </a:ext>
            </a:extLst>
          </p:cNvPr>
          <p:cNvSpPr txBox="1"/>
          <p:nvPr/>
        </p:nvSpPr>
        <p:spPr>
          <a:xfrm>
            <a:off x="379133" y="1481401"/>
            <a:ext cx="5929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C457C-BAD5-3C99-FEB8-27EF2C7426C2}"/>
              </a:ext>
            </a:extLst>
          </p:cNvPr>
          <p:cNvSpPr txBox="1"/>
          <p:nvPr/>
        </p:nvSpPr>
        <p:spPr>
          <a:xfrm>
            <a:off x="1064932" y="2063795"/>
            <a:ext cx="76980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 GPT-3.5 can improve the accuracy of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highlighting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desired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8C9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undesired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 in trainees’ responses</a:t>
            </a:r>
          </a:p>
          <a:p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Examine the influence of different ratios of fine-tuning set on model performance.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29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lines and numbers&#10;&#10;Description automatically generated">
            <a:extLst>
              <a:ext uri="{FF2B5EF4-FFF2-40B4-BE49-F238E27FC236}">
                <a16:creationId xmlns:a16="http://schemas.microsoft.com/office/drawing/2014/main" id="{617DBDF5-22DB-A0D6-EEB1-722F69BA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4" y="1123950"/>
            <a:ext cx="4391345" cy="3588626"/>
          </a:xfrm>
          <a:prstGeom prst="rect">
            <a:avLst/>
          </a:prstGeom>
        </p:spPr>
      </p:pic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58" name="Google Shape;258;g2566e667ca9_1_19"/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RQ2: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fine-tuning improve the accuracy?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Analysis of finetuning GPT models for highlighting key components</a:t>
            </a:r>
            <a:endParaRPr lang="en"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200" b="1" dirty="0">
              <a:solidFill>
                <a:schemeClr val="dk1"/>
              </a:solidFill>
              <a:latin typeface="Arial"/>
              <a:cs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C84A07-D6ED-C4AA-FA91-BD4DD0599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59310"/>
              </p:ext>
            </p:extLst>
          </p:nvPr>
        </p:nvGraphicFramePr>
        <p:xfrm>
          <a:off x="4708528" y="1276350"/>
          <a:ext cx="42786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272">
                  <a:extLst>
                    <a:ext uri="{9D8B030D-6E8A-4147-A177-3AD203B41FA5}">
                      <a16:colId xmlns:a16="http://schemas.microsoft.com/office/drawing/2014/main" val="391642424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776581229"/>
                    </a:ext>
                  </a:extLst>
                </a:gridCol>
                <a:gridCol w="1211914">
                  <a:extLst>
                    <a:ext uri="{9D8B030D-6E8A-4147-A177-3AD203B41FA5}">
                      <a16:colId xmlns:a16="http://schemas.microsoft.com/office/drawing/2014/main" val="2720769723"/>
                    </a:ext>
                  </a:extLst>
                </a:gridCol>
                <a:gridCol w="1069662">
                  <a:extLst>
                    <a:ext uri="{9D8B030D-6E8A-4147-A177-3AD203B41FA5}">
                      <a16:colId xmlns:a16="http://schemas.microsoft.com/office/drawing/2014/main" val="2644624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Praise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 (M-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(M-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(M-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50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</a:p>
                  </a:txBody>
                  <a:tcPr>
                    <a:solidFill>
                      <a:srgbClr val="FF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>
                    <a:solidFill>
                      <a:srgbClr val="FF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</a:p>
                  </a:txBody>
                  <a:tcPr>
                    <a:solidFill>
                      <a:srgbClr val="FF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>
                    <a:solidFill>
                      <a:srgbClr val="FF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4335"/>
                  </a:ext>
                </a:extLst>
              </a:tr>
            </a:tbl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B05ECA27-EF70-78FF-9C83-D929D73D6D5A}"/>
              </a:ext>
            </a:extLst>
          </p:cNvPr>
          <p:cNvSpPr/>
          <p:nvPr/>
        </p:nvSpPr>
        <p:spPr>
          <a:xfrm>
            <a:off x="3810000" y="1733550"/>
            <a:ext cx="738169" cy="1524000"/>
          </a:xfrm>
          <a:prstGeom prst="frame">
            <a:avLst>
              <a:gd name="adj1" fmla="val 288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9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20" cy="55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15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- Challenge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318475" y="2203426"/>
            <a:ext cx="5379300" cy="229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marR="0" lvl="0" indent="-3428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Finding</a:t>
            </a:r>
            <a:r>
              <a:rPr lang="en" sz="1800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qualified tutors is </a:t>
            </a:r>
            <a:r>
              <a:rPr lang="en" sz="1800" b="0" i="0" u="sng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difficult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marR="0" lvl="0" indent="-228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</a:pPr>
            <a:endParaRPr sz="1800" b="0" i="0" u="sng" strike="noStrike" cap="none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457189" marR="0" lvl="0" indent="-3428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Training tutors is </a:t>
            </a:r>
            <a:r>
              <a:rPr lang="en" sz="1800" b="0" i="0" u="sng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more difficult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marR="0" lvl="0" indent="-228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</a:pPr>
            <a:endParaRPr sz="1800" b="0" i="0" u="sng" strike="noStrike" cap="none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457189" marR="0" lvl="0" indent="-3428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Providing tutoring to ALL students is the </a:t>
            </a:r>
            <a:r>
              <a:rPr lang="en" sz="1800" b="0" i="0" u="sng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most difficult 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457189" marR="0" lvl="0" indent="-228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</a:pPr>
            <a:endParaRPr sz="1800" b="0" i="0" u="sng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18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775" y="2033360"/>
            <a:ext cx="3131474" cy="1985214"/>
          </a:xfrm>
          <a:prstGeom prst="roundRect">
            <a:avLst>
              <a:gd name="adj" fmla="val 7504"/>
            </a:avLst>
          </a:prstGeom>
          <a:noFill/>
          <a:ln>
            <a:noFill/>
          </a:ln>
        </p:spPr>
      </p:pic>
      <p:sp>
        <p:nvSpPr>
          <p:cNvPr id="2" name="Google Shape;118;p5">
            <a:extLst>
              <a:ext uri="{FF2B5EF4-FFF2-40B4-BE49-F238E27FC236}">
                <a16:creationId xmlns:a16="http://schemas.microsoft.com/office/drawing/2014/main" id="{A09378CA-21A3-8283-845F-D256C8FA22CF}"/>
              </a:ext>
            </a:extLst>
          </p:cNvPr>
          <p:cNvSpPr txBox="1"/>
          <p:nvPr/>
        </p:nvSpPr>
        <p:spPr>
          <a:xfrm>
            <a:off x="290175" y="1124926"/>
            <a:ext cx="7824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Tutoring is one of the </a:t>
            </a:r>
            <a:r>
              <a:rPr lang="en-US" sz="180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most effective instructional methods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can help student improve their learning achievements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, and yet: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267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6e667ca9_1_19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5F70FA-90E4-4481-DD36-4A4DD552AE41}"/>
                  </a:ext>
                </a:extLst>
              </p:cNvPr>
              <p:cNvSpPr txBox="1"/>
              <p:nvPr/>
            </p:nvSpPr>
            <p:spPr>
              <a:xfrm>
                <a:off x="5210572" y="2888876"/>
                <a:ext cx="3570776" cy="1202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model performance</a:t>
                </a: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𝑀𝐼𝑜𝑈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𝐸𝑓𝑓𝑜𝑟𝑡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𝑒𝑥𝑝𝑒𝑟𝑡</m:t>
                        </m:r>
                      </m:sub>
                    </m:sSub>
                  </m:oMath>
                </a14:m>
                <a:r>
                  <a:rPr lang="en-US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0.57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𝑀𝐼𝑜𝑈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𝑂𝑢𝑡𝑐𝑜𝑚𝑒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𝑒𝑥𝑝𝑒𝑟𝑡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0.76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5F70FA-90E4-4481-DD36-4A4DD552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72" y="2888876"/>
                <a:ext cx="3570776" cy="1202124"/>
              </a:xfrm>
              <a:prstGeom prst="rect">
                <a:avLst/>
              </a:prstGeom>
              <a:blipFill>
                <a:blip r:embed="rId3"/>
                <a:stretch>
                  <a:fillRect l="-1418" t="-208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A377612-492A-1E15-B3E8-7535732C0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24" y="1123950"/>
            <a:ext cx="4396126" cy="358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243D8-8A18-BAB4-E41D-B61DFA31D210}"/>
              </a:ext>
            </a:extLst>
          </p:cNvPr>
          <p:cNvSpPr txBox="1"/>
          <p:nvPr/>
        </p:nvSpPr>
        <p:spPr>
          <a:xfrm>
            <a:off x="307007" y="288887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39812-9459-2BB2-45CB-EFE2411250D2}"/>
              </a:ext>
            </a:extLst>
          </p:cNvPr>
          <p:cNvSpPr txBox="1"/>
          <p:nvPr/>
        </p:nvSpPr>
        <p:spPr>
          <a:xfrm>
            <a:off x="307007" y="184396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0.76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EE8EE6-D55A-EE2C-99F3-121E60BA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66230"/>
              </p:ext>
            </p:extLst>
          </p:nvPr>
        </p:nvGraphicFramePr>
        <p:xfrm>
          <a:off x="4708528" y="1276350"/>
          <a:ext cx="42786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272">
                  <a:extLst>
                    <a:ext uri="{9D8B030D-6E8A-4147-A177-3AD203B41FA5}">
                      <a16:colId xmlns:a16="http://schemas.microsoft.com/office/drawing/2014/main" val="391642424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776581229"/>
                    </a:ext>
                  </a:extLst>
                </a:gridCol>
                <a:gridCol w="1211914">
                  <a:extLst>
                    <a:ext uri="{9D8B030D-6E8A-4147-A177-3AD203B41FA5}">
                      <a16:colId xmlns:a16="http://schemas.microsoft.com/office/drawing/2014/main" val="2720769723"/>
                    </a:ext>
                  </a:extLst>
                </a:gridCol>
                <a:gridCol w="1069662">
                  <a:extLst>
                    <a:ext uri="{9D8B030D-6E8A-4147-A177-3AD203B41FA5}">
                      <a16:colId xmlns:a16="http://schemas.microsoft.com/office/drawing/2014/main" val="2644624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Praise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 (M-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(M-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(M-</a:t>
                      </a:r>
                      <a:r>
                        <a:rPr lang="en-US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50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Effort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</a:p>
                  </a:txBody>
                  <a:tcPr>
                    <a:solidFill>
                      <a:srgbClr val="FF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>
                    <a:solidFill>
                      <a:srgbClr val="FF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</a:p>
                  </a:txBody>
                  <a:tcPr>
                    <a:solidFill>
                      <a:srgbClr val="FF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>
                    <a:solidFill>
                      <a:srgbClr val="FF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4335"/>
                  </a:ext>
                </a:extLst>
              </a:tr>
            </a:tbl>
          </a:graphicData>
        </a:graphic>
      </p:graphicFrame>
      <p:sp>
        <p:nvSpPr>
          <p:cNvPr id="3" name="Google Shape;258;g2566e667ca9_1_19">
            <a:extLst>
              <a:ext uri="{FF2B5EF4-FFF2-40B4-BE49-F238E27FC236}">
                <a16:creationId xmlns:a16="http://schemas.microsoft.com/office/drawing/2014/main" id="{D8806FDF-D960-3977-5DED-F20712095DFC}"/>
              </a:ext>
            </a:extLst>
          </p:cNvPr>
          <p:cNvSpPr txBox="1"/>
          <p:nvPr/>
        </p:nvSpPr>
        <p:spPr>
          <a:xfrm>
            <a:off x="299124" y="143174"/>
            <a:ext cx="88083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RQ2: </a:t>
            </a:r>
            <a:r>
              <a:rPr lang="en-US" sz="2200" b="1" dirty="0">
                <a:solidFill>
                  <a:schemeClr val="dk1"/>
                </a:solidFill>
                <a:latin typeface="Arial"/>
                <a:cs typeface="Arial"/>
              </a:rPr>
              <a:t>Does fine-tuning improve the accuracy?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Analysis of finetuning GPT models for highlighting key components</a:t>
            </a:r>
            <a:endParaRPr lang="en"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200" b="1" dirty="0">
              <a:solidFill>
                <a:schemeClr val="dk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15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079A2-BFE4-2179-EB50-1209052F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AB484-3558-3976-AD8C-36E8A53DE62A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7847655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Ongoing and Future Works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Augmentation</a:t>
            </a:r>
          </a:p>
          <a:p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3BE76-5A9A-4128-C385-4EF42FDE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4950"/>
            <a:ext cx="4021988" cy="3276600"/>
          </a:xfrm>
          <a:prstGeom prst="rect">
            <a:avLst/>
          </a:prstGeom>
        </p:spPr>
      </p:pic>
      <p:sp>
        <p:nvSpPr>
          <p:cNvPr id="17" name="5-Point Star 16">
            <a:extLst>
              <a:ext uri="{FF2B5EF4-FFF2-40B4-BE49-F238E27FC236}">
                <a16:creationId xmlns:a16="http://schemas.microsoft.com/office/drawing/2014/main" id="{FC548399-7079-698A-80AC-6DDF9518BA0F}"/>
              </a:ext>
            </a:extLst>
          </p:cNvPr>
          <p:cNvSpPr/>
          <p:nvPr/>
        </p:nvSpPr>
        <p:spPr>
          <a:xfrm>
            <a:off x="2743200" y="4593968"/>
            <a:ext cx="304800" cy="3048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39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A521D-F36F-649E-2DAD-6F0A127E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 descr="Google Shape;56;g142c94b88c4_1_306">
            <a:extLst>
              <a:ext uri="{FF2B5EF4-FFF2-40B4-BE49-F238E27FC236}">
                <a16:creationId xmlns:a16="http://schemas.microsoft.com/office/drawing/2014/main" id="{A203A3A2-99F5-98AF-E255-8E6D23488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88"/>
            <a:ext cx="91440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4E16D6-5300-AA71-D64F-CE896FA97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30855"/>
            <a:ext cx="1734311" cy="6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Shape;57;g142c94b88c4_1_306">
            <a:extLst>
              <a:ext uri="{FF2B5EF4-FFF2-40B4-BE49-F238E27FC236}">
                <a16:creationId xmlns:a16="http://schemas.microsoft.com/office/drawing/2014/main" id="{2232B010-9164-1A9F-C4F6-F816EE6D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875" y="4243680"/>
            <a:ext cx="1062036" cy="69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28FEC6-929D-4944-0AD3-2CAE314F80F3}"/>
              </a:ext>
            </a:extLst>
          </p:cNvPr>
          <p:cNvSpPr txBox="1"/>
          <p:nvPr/>
        </p:nvSpPr>
        <p:spPr>
          <a:xfrm>
            <a:off x="990600" y="1962150"/>
            <a:ext cx="762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 mission </a:t>
            </a:r>
            <a:r>
              <a:rPr lang="en-US" sz="3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3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3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ouble </a:t>
            </a:r>
            <a:r>
              <a:rPr lang="en-US" sz="3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ath </a:t>
            </a:r>
            <a:r>
              <a:rPr lang="en-US" sz="3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earning </a:t>
            </a:r>
            <a:r>
              <a:rPr lang="en-US" sz="3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or 10,000 middle </a:t>
            </a:r>
            <a:r>
              <a:rPr lang="en-US" sz="3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chool </a:t>
            </a:r>
            <a:r>
              <a:rPr lang="en-US" sz="3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tudents </a:t>
            </a:r>
            <a:r>
              <a:rPr lang="en-US" sz="3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 2026.</a:t>
            </a:r>
          </a:p>
        </p:txBody>
      </p:sp>
    </p:spTree>
    <p:extLst>
      <p:ext uri="{BB962C8B-B14F-4D97-AF65-F5344CB8AC3E}">
        <p14:creationId xmlns:p14="http://schemas.microsoft.com/office/powerpoint/2010/main" val="428200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91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314700" y="1555800"/>
            <a:ext cx="3412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Personalized Learning Squared (PLUS)</a:t>
            </a:r>
            <a:endParaRPr sz="3000" b="1" i="0" u="none" strike="noStrike" cap="none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4522886" y="57150"/>
            <a:ext cx="4415100" cy="23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1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PLUS is a platform designed to optimize tutoring</a:t>
            </a:r>
            <a:endParaRPr sz="1800" b="0" i="1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3923" y="199700"/>
            <a:ext cx="692999" cy="24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B4C035A-8948-2C81-A093-72C1487AC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66" t="8000" r="7534" b="8000"/>
          <a:stretch/>
        </p:blipFill>
        <p:spPr>
          <a:xfrm>
            <a:off x="5290874" y="1657350"/>
            <a:ext cx="2879124" cy="2879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02841-B56D-05CC-C3DA-2FE14716B5EC}"/>
              </a:ext>
            </a:extLst>
          </p:cNvPr>
          <p:cNvSpPr txBox="1"/>
          <p:nvPr/>
        </p:nvSpPr>
        <p:spPr>
          <a:xfrm>
            <a:off x="4953000" y="45917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Try our platform: https://</a:t>
            </a:r>
            <a:r>
              <a:rPr lang="en-US" sz="1800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tutors.plus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>
            <a:spLocks noGrp="1"/>
          </p:cNvSpPr>
          <p:nvPr>
            <p:ph type="sldNum" idx="12"/>
          </p:nvPr>
        </p:nvSpPr>
        <p:spPr>
          <a:xfrm>
            <a:off x="8541327" y="143174"/>
            <a:ext cx="438089" cy="25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700" y="1050375"/>
            <a:ext cx="6394249" cy="36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9">
            <a:extLst>
              <a:ext uri="{FF2B5EF4-FFF2-40B4-BE49-F238E27FC236}">
                <a16:creationId xmlns:a16="http://schemas.microsoft.com/office/drawing/2014/main" id="{8021A437-DC95-2472-B303-B7F8F58A6EB6}"/>
              </a:ext>
            </a:extLst>
          </p:cNvPr>
          <p:cNvSpPr txBox="1">
            <a:spLocks/>
          </p:cNvSpPr>
          <p:nvPr/>
        </p:nvSpPr>
        <p:spPr>
          <a:xfrm>
            <a:off x="229544" y="244732"/>
            <a:ext cx="8311783" cy="552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50" tIns="34275" rIns="68550" bIns="34275" rtlCol="0" anchor="t" anchorCtr="0">
            <a:noAutofit/>
          </a:bodyPr>
          <a:lstStyle>
            <a:lvl1pPr marL="342900" marR="0" lvl="0" indent="-171450" algn="l" defTabSz="9144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3150" b="1" i="0" u="none" strike="noStrike" kern="1200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85800" marR="0" lvl="1" indent="-285750" algn="l" defTabSz="9144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defTabSz="9144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defTabSz="9144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defTabSz="9144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defTabSz="9144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defTabSz="9144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defTabSz="9144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defTabSz="9144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fontAlgn="auto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dirty="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PLUS Training Lessons</a:t>
            </a:r>
          </a:p>
          <a:p>
            <a:pPr marL="0" indent="0" fontAlgn="auto">
              <a:spcBef>
                <a:spcPts val="0"/>
              </a:spcBef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 fontAlgn="auto">
              <a:spcBef>
                <a:spcPts val="0"/>
              </a:spcBef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74A8290-5FAA-8F52-3A74-96A77440087D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solidFill>
                  <a:srgbClr val="171717"/>
                </a:solidFill>
                <a:latin typeface="Arial"/>
                <a:cs typeface="Arial"/>
              </a:rPr>
              <a:t>Scenario-based Question</a:t>
            </a:r>
            <a:endParaRPr lang="en-AU" sz="3150" dirty="0">
              <a:solidFill>
                <a:srgbClr val="171717"/>
              </a:solidFill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6553-64DE-B79A-4690-6902F1C36F80}"/>
              </a:ext>
            </a:extLst>
          </p:cNvPr>
          <p:cNvGrpSpPr>
            <a:grpSpLocks noChangeAspect="1"/>
          </p:cNvGrpSpPr>
          <p:nvPr/>
        </p:nvGrpSpPr>
        <p:grpSpPr>
          <a:xfrm>
            <a:off x="3016622" y="1191016"/>
            <a:ext cx="5485203" cy="2897229"/>
            <a:chOff x="609600" y="666750"/>
            <a:chExt cx="7772400" cy="41053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DF20F1-4294-0BFF-384E-F2F3B1A7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666750"/>
              <a:ext cx="7772400" cy="41053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E5ED8-6278-AE12-2B79-54BF0CB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502152"/>
              <a:ext cx="2700915" cy="15544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35DBD0-D729-5601-BCBF-59A4E5B503C7}"/>
              </a:ext>
            </a:extLst>
          </p:cNvPr>
          <p:cNvSpPr txBox="1"/>
          <p:nvPr/>
        </p:nvSpPr>
        <p:spPr>
          <a:xfrm>
            <a:off x="557396" y="1842972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scenario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4ABD796-113C-63B3-5A83-B9523E40B57B}"/>
              </a:ext>
            </a:extLst>
          </p:cNvPr>
          <p:cNvSpPr/>
          <p:nvPr/>
        </p:nvSpPr>
        <p:spPr bwMode="auto">
          <a:xfrm>
            <a:off x="2477078" y="1897949"/>
            <a:ext cx="536915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04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6553-64DE-B79A-4690-6902F1C36F80}"/>
              </a:ext>
            </a:extLst>
          </p:cNvPr>
          <p:cNvGrpSpPr>
            <a:grpSpLocks noChangeAspect="1"/>
          </p:cNvGrpSpPr>
          <p:nvPr/>
        </p:nvGrpSpPr>
        <p:grpSpPr>
          <a:xfrm>
            <a:off x="3016622" y="1191016"/>
            <a:ext cx="5485203" cy="2897229"/>
            <a:chOff x="609600" y="666750"/>
            <a:chExt cx="7772400" cy="41053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DF20F1-4294-0BFF-384E-F2F3B1A7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666750"/>
              <a:ext cx="7772400" cy="41053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E5ED8-6278-AE12-2B79-54BF0CB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502152"/>
              <a:ext cx="2700915" cy="15544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760C32-D16F-EE04-F352-6CAE701C7AE0}"/>
              </a:ext>
            </a:extLst>
          </p:cNvPr>
          <p:cNvSpPr txBox="1"/>
          <p:nvPr/>
        </p:nvSpPr>
        <p:spPr>
          <a:xfrm>
            <a:off x="429156" y="2517506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for trainees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9677374-8159-DBE2-1BA3-93783BEE88A0}"/>
              </a:ext>
            </a:extLst>
          </p:cNvPr>
          <p:cNvSpPr/>
          <p:nvPr/>
        </p:nvSpPr>
        <p:spPr bwMode="auto">
          <a:xfrm>
            <a:off x="2477079" y="2572483"/>
            <a:ext cx="699523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1557D-FE0F-7E3D-1776-4B1ABE562F07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solidFill>
                  <a:srgbClr val="171717"/>
                </a:solidFill>
                <a:latin typeface="Arial"/>
                <a:cs typeface="Arial"/>
              </a:rPr>
              <a:t>Scenario-based Question</a:t>
            </a:r>
            <a:endParaRPr lang="en-AU" sz="3150" dirty="0">
              <a:solidFill>
                <a:srgbClr val="17171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28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B4E8-ECE6-89C6-2CE7-FD2DABD9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5708-C308-8941-9086-C5D81450467A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6553-64DE-B79A-4690-6902F1C36F80}"/>
              </a:ext>
            </a:extLst>
          </p:cNvPr>
          <p:cNvGrpSpPr>
            <a:grpSpLocks noChangeAspect="1"/>
          </p:cNvGrpSpPr>
          <p:nvPr/>
        </p:nvGrpSpPr>
        <p:grpSpPr>
          <a:xfrm>
            <a:off x="3016622" y="1191016"/>
            <a:ext cx="5485203" cy="2897229"/>
            <a:chOff x="609600" y="666750"/>
            <a:chExt cx="7772400" cy="4105303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DF20F1-4294-0BFF-384E-F2F3B1A7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666750"/>
              <a:ext cx="7772400" cy="41053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E5ED8-6278-AE12-2B79-54BF0CB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502152"/>
              <a:ext cx="2700915" cy="15544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2B8DD-D289-5EBC-60EA-D335F1753EFF}"/>
              </a:ext>
            </a:extLst>
          </p:cNvPr>
          <p:cNvSpPr txBox="1"/>
          <p:nvPr/>
        </p:nvSpPr>
        <p:spPr>
          <a:xfrm>
            <a:off x="639022" y="3187390"/>
            <a:ext cx="1758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Trainee’s attempt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8A82C96-9DA8-B773-89AA-3406F34BE496}"/>
              </a:ext>
            </a:extLst>
          </p:cNvPr>
          <p:cNvSpPr/>
          <p:nvPr/>
        </p:nvSpPr>
        <p:spPr bwMode="auto">
          <a:xfrm>
            <a:off x="2479121" y="3246892"/>
            <a:ext cx="699523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0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FC794-E7CF-56ED-26E6-D7D7073C5FDF}"/>
              </a:ext>
            </a:extLst>
          </p:cNvPr>
          <p:cNvSpPr txBox="1">
            <a:spLocks/>
          </p:cNvSpPr>
          <p:nvPr/>
        </p:nvSpPr>
        <p:spPr>
          <a:xfrm>
            <a:off x="229545" y="244732"/>
            <a:ext cx="6399407" cy="552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panose="020B0606020202030204" pitchFamily="34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50" dirty="0">
                <a:solidFill>
                  <a:srgbClr val="171717"/>
                </a:solidFill>
                <a:latin typeface="Arial"/>
                <a:cs typeface="Arial"/>
              </a:rPr>
              <a:t>Scenario-based Question</a:t>
            </a:r>
            <a:endParaRPr lang="en-AU" sz="3150" dirty="0">
              <a:solidFill>
                <a:srgbClr val="17171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633562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 PPT Theme</Template>
  <TotalTime>47001</TotalTime>
  <Words>2328</Words>
  <Application>Microsoft Macintosh PowerPoint</Application>
  <PresentationFormat>On-screen Show (16:9)</PresentationFormat>
  <Paragraphs>304</Paragraphs>
  <Slides>42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45 Helvetica Light</vt:lpstr>
      <vt:lpstr>Söhne</vt:lpstr>
      <vt:lpstr>Aptos Display</vt:lpstr>
      <vt:lpstr>Arial</vt:lpstr>
      <vt:lpstr>Arial Narrow</vt:lpstr>
      <vt:lpstr>Calibri</vt:lpstr>
      <vt:lpstr>Cambria Math</vt:lpstr>
      <vt:lpstr>Montserrat</vt:lpstr>
      <vt:lpstr>Nunito</vt:lpstr>
      <vt:lpstr>Open Sans</vt:lpstr>
      <vt:lpstr>Roboto Slab</vt:lpstr>
      <vt:lpstr>Times New Roman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Jionghao Lin</dc:creator>
  <cp:lastModifiedBy>Jionghao Lin</cp:lastModifiedBy>
  <cp:revision>80</cp:revision>
  <cp:lastPrinted>2016-12-06T18:52:42Z</cp:lastPrinted>
  <dcterms:created xsi:type="dcterms:W3CDTF">2023-07-01T13:04:06Z</dcterms:created>
  <dcterms:modified xsi:type="dcterms:W3CDTF">2024-07-02T15:17:22Z</dcterms:modified>
</cp:coreProperties>
</file>